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99" r:id="rId3"/>
    <p:sldId id="295" r:id="rId4"/>
    <p:sldId id="308" r:id="rId5"/>
    <p:sldId id="302" r:id="rId6"/>
    <p:sldId id="311" r:id="rId7"/>
    <p:sldId id="307" r:id="rId8"/>
    <p:sldId id="309" r:id="rId9"/>
    <p:sldId id="310" r:id="rId10"/>
    <p:sldId id="313" r:id="rId11"/>
  </p:sldIdLst>
  <p:sldSz cx="9144000" cy="5143500" type="screen16x9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CC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792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276600" y="3105150"/>
            <a:ext cx="5257800" cy="533400"/>
          </a:xfrm>
        </p:spPr>
        <p:txBody>
          <a:bodyPr/>
          <a:lstStyle>
            <a:lvl1pPr algn="r">
              <a:defRPr sz="4000">
                <a:effectLst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3638550"/>
            <a:ext cx="5257800" cy="9144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1047749"/>
            <a:ext cx="2057400" cy="3546873"/>
          </a:xfrm>
        </p:spPr>
        <p:txBody>
          <a:bodyPr vert="eaVert"/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49"/>
            <a:ext cx="6019800" cy="35468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71550"/>
            <a:ext cx="4038600" cy="362307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71550"/>
            <a:ext cx="4038600" cy="362307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95350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28750"/>
            <a:ext cx="4040188" cy="31658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895350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28750"/>
            <a:ext cx="4041775" cy="31658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9150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9150"/>
            <a:ext cx="5111750" cy="377547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33550"/>
            <a:ext cx="3008313" cy="286107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95349"/>
            <a:ext cx="5486400" cy="265033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3349"/>
            <a:ext cx="8229600" cy="6096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71550"/>
            <a:ext cx="8229600" cy="36230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3600" kern="1200" dirty="0">
          <a:gradFill flip="none" rotWithShape="1">
            <a:gsLst>
              <a:gs pos="0">
                <a:srgbClr val="26588D"/>
              </a:gs>
              <a:gs pos="100000">
                <a:srgbClr val="4197C6"/>
              </a:gs>
            </a:gsLst>
            <a:lin ang="16200000" scaled="1"/>
            <a:tileRect/>
          </a:gradFill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33350"/>
            <a:ext cx="8839200" cy="5979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algn="r" rtl="1"/>
            <a:endParaRPr lang="fa-I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0"/>
            <a:ext cx="1295400" cy="1047750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6" name="TextBox 5"/>
          <p:cNvSpPr txBox="1"/>
          <p:nvPr/>
        </p:nvSpPr>
        <p:spPr>
          <a:xfrm>
            <a:off x="54864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400" dirty="0" smtClean="0">
                <a:cs typeface="B Jadid" panose="00000700000000000000" pitchFamily="2" charset="-78"/>
              </a:rPr>
              <a:t>کمیته روابط عمومی</a:t>
            </a:r>
            <a:endParaRPr lang="fa-IR" sz="2400" dirty="0">
              <a:cs typeface="B Jadid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400" dirty="0" smtClean="0">
                <a:cs typeface="B Jadid" panose="00000700000000000000" pitchFamily="2" charset="-78"/>
              </a:rPr>
              <a:t>شورای منطقه ایران</a:t>
            </a:r>
            <a:endParaRPr lang="fa-IR" sz="2400" dirty="0">
              <a:cs typeface="B Jadid" panose="00000700000000000000" pitchFamily="2" charset="-7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84862" y="2076450"/>
            <a:ext cx="7298076" cy="5334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600" kern="1200" dirty="0">
                <a:gradFill flip="none" rotWithShape="1">
                  <a:gsLst>
                    <a:gs pos="0">
                      <a:srgbClr val="26588D"/>
                    </a:gs>
                    <a:gs pos="100000">
                      <a:srgbClr val="4197C6"/>
                    </a:gs>
                  </a:gsLst>
                  <a:lin ang="16200000" scaled="1"/>
                  <a:tileRect/>
                </a:gradFill>
                <a:latin typeface="Arial Black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fa-IR" sz="4800" b="1" dirty="0" smtClean="0">
                <a:solidFill>
                  <a:schemeClr val="tx1"/>
                </a:solidFill>
                <a:cs typeface="B Jadid" panose="00000700000000000000" pitchFamily="2" charset="-78"/>
              </a:rPr>
              <a:t> کمیته ی روابط عمومی</a:t>
            </a:r>
          </a:p>
          <a:p>
            <a:pPr algn="ctr"/>
            <a:r>
              <a:rPr lang="fa-IR" sz="4800" b="1" dirty="0" smtClean="0">
                <a:solidFill>
                  <a:schemeClr val="tx1"/>
                </a:solidFill>
                <a:cs typeface="B Jadid" panose="00000700000000000000" pitchFamily="2" charset="-78"/>
              </a:rPr>
              <a:t>شورای منطقه ایران</a:t>
            </a:r>
            <a:endParaRPr lang="en-PH" sz="4800" b="1" dirty="0">
              <a:solidFill>
                <a:schemeClr val="tx1"/>
              </a:solidFill>
              <a:cs typeface="B Jadid" panose="000007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95400" y="3638550"/>
            <a:ext cx="6248400" cy="83099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1">
            <a:spAutoFit/>
          </a:bodyPr>
          <a:lstStyle/>
          <a:p>
            <a:pPr algn="ctr" rtl="1"/>
            <a:r>
              <a:rPr lang="fa-IR" sz="4800" b="1" smtClean="0">
                <a:solidFill>
                  <a:srgbClr val="FF0000"/>
                </a:solidFill>
                <a:cs typeface="B Traffic" panose="00000400000000000000" pitchFamily="2" charset="-78"/>
              </a:rPr>
              <a:t>برنامه </a:t>
            </a:r>
            <a:r>
              <a:rPr lang="fa-IR" sz="4800" b="1" smtClean="0">
                <a:solidFill>
                  <a:srgbClr val="FF0000"/>
                </a:solidFill>
                <a:cs typeface="B Traffic" panose="00000400000000000000" pitchFamily="2" charset="-78"/>
              </a:rPr>
              <a:t>ی </a:t>
            </a:r>
            <a:r>
              <a:rPr lang="fa-IR" sz="4800" b="1" smtClean="0">
                <a:solidFill>
                  <a:srgbClr val="FF0000"/>
                </a:solidFill>
                <a:cs typeface="B Traffic" panose="00000400000000000000" pitchFamily="2" charset="-78"/>
              </a:rPr>
              <a:t>روحانی</a:t>
            </a:r>
            <a:endParaRPr lang="fa-IR" sz="4800" b="1" dirty="0" smtClean="0">
              <a:solidFill>
                <a:srgbClr val="FF0000"/>
              </a:solidFill>
              <a:cs typeface="B Traffic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409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33350"/>
            <a:ext cx="8839200" cy="5979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0"/>
            <a:ext cx="1295400" cy="1047750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6" name="TextBox 5"/>
          <p:cNvSpPr txBox="1"/>
          <p:nvPr/>
        </p:nvSpPr>
        <p:spPr>
          <a:xfrm>
            <a:off x="54864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کمیته روابط عمومی</a:t>
            </a:r>
            <a:endParaRPr kumimoji="0" lang="fa-I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Jadid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شورای منطقه ایران</a:t>
            </a:r>
            <a:endParaRPr kumimoji="0" lang="fa-I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Jadid" panose="00000700000000000000" pitchFamily="2" charset="-7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477000" y="1346716"/>
            <a:ext cx="1752600" cy="5334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600" kern="1200" dirty="0">
                <a:gradFill flip="none" rotWithShape="1">
                  <a:gsLst>
                    <a:gs pos="0">
                      <a:srgbClr val="26588D"/>
                    </a:gs>
                    <a:gs pos="100000">
                      <a:srgbClr val="4197C6"/>
                    </a:gs>
                  </a:gsLst>
                  <a:lin ang="16200000" scaled="1"/>
                  <a:tileRect/>
                </a:gradFill>
                <a:latin typeface="Arial Black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3200" b="1" dirty="0" smtClean="0">
                <a:solidFill>
                  <a:srgbClr val="00B050"/>
                </a:solidFill>
                <a:cs typeface="B Jadid" panose="00000700000000000000" pitchFamily="2" charset="-78"/>
              </a:rPr>
              <a:t>نکته</a:t>
            </a: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Black" pitchFamily="34" charset="0"/>
                <a:ea typeface="+mj-ea"/>
                <a:cs typeface="B Jadid" panose="00000700000000000000" pitchFamily="2" charset="-78"/>
              </a:rPr>
              <a:t> :</a:t>
            </a:r>
            <a:endParaRPr kumimoji="0" lang="en-PH" sz="3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 Black" pitchFamily="34" charset="0"/>
              <a:ea typeface="+mj-ea"/>
              <a:cs typeface="B Jadid" panose="000007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3843" y="4476750"/>
            <a:ext cx="383654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2  Esfehan" panose="00000700000000000000" pitchFamily="2" charset="-78"/>
              </a:rPr>
              <a:t>فصل 4 جزوه اطلاع رسانی صفحه 6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+mn-ea"/>
              <a:cs typeface="2  Esfehan" panose="00000700000000000000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66700" y="2800350"/>
            <a:ext cx="8610600" cy="5334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600" kern="1200" dirty="0">
                <a:gradFill flip="none" rotWithShape="1">
                  <a:gsLst>
                    <a:gs pos="0">
                      <a:srgbClr val="26588D"/>
                    </a:gs>
                    <a:gs pos="100000">
                      <a:srgbClr val="4197C6"/>
                    </a:gs>
                  </a:gsLst>
                  <a:lin ang="16200000" scaled="1"/>
                  <a:tileRect/>
                </a:gradFill>
                <a:latin typeface="Arial Black" pitchFamily="34" charset="0"/>
                <a:ea typeface="+mj-ea"/>
                <a:cs typeface="+mj-cs"/>
              </a:defRPr>
            </a:lvl1pPr>
          </a:lstStyle>
          <a:p>
            <a:pPr marL="0" marR="0" lvl="0" indent="0" algn="just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تمرین</a:t>
            </a:r>
            <a:r>
              <a:rPr kumimoji="0" lang="fa-I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 می تواند به </a:t>
            </a:r>
            <a:r>
              <a:rPr kumimoji="0" lang="fa-I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پیش بینی برخی از سئوالاتی</a:t>
            </a:r>
            <a:r>
              <a:rPr kumimoji="0" lang="fa-I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 که ممکن است از سوی مخاطبان مطرح شود کمک کند. </a:t>
            </a:r>
            <a:r>
              <a:rPr kumimoji="0" lang="fa-I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هدف</a:t>
            </a:r>
            <a:r>
              <a:rPr kumimoji="0" lang="fa-I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 ، در اختیار قرار دادنِ </a:t>
            </a:r>
            <a:r>
              <a:rPr kumimoji="0" lang="fa-I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اطلاعاتِ</a:t>
            </a:r>
            <a:r>
              <a:rPr kumimoji="0" lang="fa-I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 </a:t>
            </a:r>
            <a:r>
              <a:rPr kumimoji="0" lang="fa-I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دقیق در مورد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NA</a:t>
            </a:r>
            <a:r>
              <a:rPr kumimoji="0" lang="fa-IR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  </a:t>
            </a:r>
            <a:r>
              <a:rPr kumimoji="0" lang="fa-IR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به جامعه است...</a:t>
            </a:r>
            <a:endParaRPr kumimoji="0" lang="fa-IR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itchFamily="34" charset="0"/>
              <a:ea typeface="+mj-ea"/>
              <a:cs typeface="B Traffic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406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33350"/>
            <a:ext cx="8839200" cy="5979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0"/>
            <a:ext cx="1295400" cy="1047750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6" name="TextBox 5"/>
          <p:cNvSpPr txBox="1"/>
          <p:nvPr/>
        </p:nvSpPr>
        <p:spPr>
          <a:xfrm>
            <a:off x="54864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کمیته روابط عمومی</a:t>
            </a:r>
            <a:endParaRPr kumimoji="0" lang="fa-I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Jadid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شورای منطقه ایران</a:t>
            </a:r>
            <a:endParaRPr kumimoji="0" lang="fa-I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Jadid" panose="00000700000000000000" pitchFamily="2" charset="-7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409950" y="1352550"/>
            <a:ext cx="5429250" cy="5334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600" kern="1200" dirty="0">
                <a:gradFill flip="none" rotWithShape="1">
                  <a:gsLst>
                    <a:gs pos="0">
                      <a:srgbClr val="26588D"/>
                    </a:gs>
                    <a:gs pos="100000">
                      <a:srgbClr val="4197C6"/>
                    </a:gs>
                  </a:gsLst>
                  <a:lin ang="16200000" scaled="1"/>
                  <a:tileRect/>
                </a:gradFill>
                <a:latin typeface="Arial Black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Black" pitchFamily="34" charset="0"/>
                <a:ea typeface="+mj-ea"/>
                <a:cs typeface="B Jadid" panose="00000700000000000000" pitchFamily="2" charset="-78"/>
              </a:rPr>
              <a:t>آیا این</a:t>
            </a:r>
            <a:r>
              <a:rPr kumimoji="0" lang="fa-IR" sz="2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Black" pitchFamily="34" charset="0"/>
                <a:ea typeface="+mj-ea"/>
                <a:cs typeface="B Jadid" panose="00000700000000000000" pitchFamily="2" charset="-78"/>
              </a:rPr>
              <a:t> موارد برای کمیته ی شما آشناست؟</a:t>
            </a:r>
            <a:endParaRPr kumimoji="0" lang="en-PH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Black" pitchFamily="34" charset="0"/>
              <a:ea typeface="+mj-ea"/>
              <a:cs typeface="B Jadid" panose="00000700000000000000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83404" y="2800350"/>
            <a:ext cx="7065196" cy="5334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600" kern="1200" dirty="0">
                <a:gradFill flip="none" rotWithShape="1">
                  <a:gsLst>
                    <a:gs pos="0">
                      <a:srgbClr val="26588D"/>
                    </a:gs>
                    <a:gs pos="100000">
                      <a:srgbClr val="4197C6"/>
                    </a:gs>
                  </a:gsLst>
                  <a:lin ang="16200000" scaled="1"/>
                  <a:tileRect/>
                </a:gradFill>
                <a:latin typeface="Arial Black" pitchFamily="34" charset="0"/>
                <a:ea typeface="+mj-ea"/>
                <a:cs typeface="+mj-cs"/>
              </a:defRPr>
            </a:lvl1pPr>
          </a:lstStyle>
          <a:p>
            <a:pPr marL="457200" marR="0" lvl="0" indent="-457200" algn="just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fa-IR" sz="2400" b="1" dirty="0" smtClean="0">
                <a:solidFill>
                  <a:prstClr val="black"/>
                </a:solidFill>
                <a:cs typeface="B Jadid" panose="00000700000000000000" pitchFamily="2" charset="-78"/>
              </a:rPr>
              <a:t>گویا انجمن شما در </a:t>
            </a:r>
            <a:r>
              <a:rPr lang="fa-IR" sz="2400" b="1" dirty="0" smtClean="0">
                <a:solidFill>
                  <a:srgbClr val="FF0000"/>
                </a:solidFill>
                <a:cs typeface="B Jadid" panose="00000700000000000000" pitchFamily="2" charset="-78"/>
              </a:rPr>
              <a:t>تضاد با مذهب و دین </a:t>
            </a:r>
            <a:r>
              <a:rPr lang="fa-IR" sz="2400" b="1" dirty="0" smtClean="0">
                <a:solidFill>
                  <a:prstClr val="black"/>
                </a:solidFill>
                <a:cs typeface="B Jadid" panose="00000700000000000000" pitchFamily="2" charset="-78"/>
              </a:rPr>
              <a:t>است.</a:t>
            </a:r>
          </a:p>
          <a:p>
            <a:pPr marL="457200" marR="0" lvl="0" indent="-457200" algn="just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fa-IR" sz="2400" b="1" dirty="0" smtClean="0">
                <a:solidFill>
                  <a:prstClr val="black"/>
                </a:solidFill>
                <a:cs typeface="B Jadid" panose="00000700000000000000" pitchFamily="2" charset="-78"/>
              </a:rPr>
              <a:t>به نظر می رسد که شما در حال </a:t>
            </a:r>
            <a:r>
              <a:rPr lang="fa-IR" sz="2400" b="1" dirty="0" smtClean="0">
                <a:solidFill>
                  <a:srgbClr val="00B050"/>
                </a:solidFill>
                <a:cs typeface="B Jadid" panose="00000700000000000000" pitchFamily="2" charset="-78"/>
              </a:rPr>
              <a:t>رواج یک مکتب </a:t>
            </a:r>
            <a:r>
              <a:rPr lang="fa-IR" sz="2400" b="1" dirty="0" smtClean="0">
                <a:solidFill>
                  <a:prstClr val="black"/>
                </a:solidFill>
                <a:cs typeface="B Jadid" panose="00000700000000000000" pitchFamily="2" charset="-78"/>
              </a:rPr>
              <a:t>هستید.</a:t>
            </a:r>
          </a:p>
          <a:p>
            <a:pPr marL="457200" marR="0" lvl="0" indent="-457200" algn="just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fa-IR" sz="2400" b="1" dirty="0" smtClean="0">
                <a:solidFill>
                  <a:prstClr val="black"/>
                </a:solidFill>
                <a:cs typeface="B Jadid" panose="00000700000000000000" pitchFamily="2" charset="-78"/>
              </a:rPr>
              <a:t>انجمن شما برگرفته از یک </a:t>
            </a:r>
            <a:r>
              <a:rPr lang="fa-IR" sz="2400" b="1" dirty="0" smtClean="0">
                <a:solidFill>
                  <a:srgbClr val="3333CC"/>
                </a:solidFill>
                <a:cs typeface="B Jadid" panose="00000700000000000000" pitchFamily="2" charset="-78"/>
              </a:rPr>
              <a:t>فلسفه ی خاص </a:t>
            </a:r>
            <a:r>
              <a:rPr lang="fa-IR" sz="2400" b="1" dirty="0" smtClean="0">
                <a:solidFill>
                  <a:prstClr val="black"/>
                </a:solidFill>
                <a:cs typeface="B Jadid" panose="00000700000000000000" pitchFamily="2" charset="-78"/>
              </a:rPr>
              <a:t>است.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33400" y="4267628"/>
            <a:ext cx="4745804" cy="5334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600" kern="1200" dirty="0">
                <a:gradFill flip="none" rotWithShape="1">
                  <a:gsLst>
                    <a:gs pos="0">
                      <a:srgbClr val="26588D"/>
                    </a:gs>
                    <a:gs pos="100000">
                      <a:srgbClr val="4197C6"/>
                    </a:gs>
                  </a:gsLst>
                  <a:lin ang="16200000" scaled="1"/>
                  <a:tileRect/>
                </a:gradFill>
                <a:latin typeface="Arial Black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800" b="1" dirty="0" smtClean="0">
                <a:solidFill>
                  <a:srgbClr val="FFFF00"/>
                </a:solidFill>
                <a:cs typeface="B Jadid" panose="00000700000000000000" pitchFamily="2" charset="-78"/>
              </a:rPr>
              <a:t>واکنش و پاسخ شما چه بوده</a:t>
            </a:r>
            <a:r>
              <a:rPr kumimoji="0" lang="fa-I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B Jadid" panose="00000700000000000000" pitchFamily="2" charset="-78"/>
              </a:rPr>
              <a:t>؟</a:t>
            </a:r>
            <a:endParaRPr kumimoji="0" lang="en-PH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Black" pitchFamily="34" charset="0"/>
              <a:ea typeface="+mj-ea"/>
              <a:cs typeface="B Jadid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7050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33350"/>
            <a:ext cx="8839200" cy="5979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0"/>
            <a:ext cx="1295400" cy="1047750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6" name="TextBox 5"/>
          <p:cNvSpPr txBox="1"/>
          <p:nvPr/>
        </p:nvSpPr>
        <p:spPr>
          <a:xfrm>
            <a:off x="54864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کمیته روابط عمومی</a:t>
            </a:r>
            <a:endParaRPr kumimoji="0" lang="fa-I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Jadid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شورای منطقه ایران</a:t>
            </a:r>
            <a:endParaRPr kumimoji="0" lang="fa-I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Jadid" panose="00000700000000000000" pitchFamily="2" charset="-7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28600" y="2647950"/>
            <a:ext cx="8763000" cy="5334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600" kern="1200" dirty="0">
                <a:gradFill flip="none" rotWithShape="1">
                  <a:gsLst>
                    <a:gs pos="0">
                      <a:srgbClr val="26588D"/>
                    </a:gs>
                    <a:gs pos="100000">
                      <a:srgbClr val="4197C6"/>
                    </a:gs>
                  </a:gsLst>
                  <a:lin ang="16200000" scaled="1"/>
                  <a:tileRect/>
                </a:gradFill>
                <a:latin typeface="Arial Black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+mj-ea"/>
                <a:cs typeface="B Jadid" panose="00000700000000000000" pitchFamily="2" charset="-78"/>
              </a:rPr>
              <a:t>معتادان</a:t>
            </a:r>
            <a:r>
              <a:rPr kumimoji="0" lang="fa-IR" sz="4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+mj-ea"/>
                <a:cs typeface="B Jadid" panose="00000700000000000000" pitchFamily="2" charset="-78"/>
              </a:rPr>
              <a:t> گمنام</a:t>
            </a:r>
            <a:r>
              <a:rPr kumimoji="0" lang="fa-IR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+mj-ea"/>
                <a:cs typeface="B Jadid" panose="00000700000000000000" pitchFamily="2" charset="-78"/>
              </a:rPr>
              <a:t> برنامه ی </a:t>
            </a:r>
            <a:r>
              <a:rPr kumimoji="0" lang="fa-I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Black" pitchFamily="34" charset="0"/>
                <a:ea typeface="+mj-ea"/>
                <a:cs typeface="B Jadid" panose="00000700000000000000" pitchFamily="2" charset="-78"/>
              </a:rPr>
              <a:t>روحانی</a:t>
            </a:r>
            <a:r>
              <a:rPr kumimoji="0" lang="fa-IR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+mj-ea"/>
                <a:cs typeface="B Jadid" panose="00000700000000000000" pitchFamily="2" charset="-78"/>
              </a:rPr>
              <a:t> است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4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itchFamily="34" charset="0"/>
              <a:ea typeface="+mj-ea"/>
              <a:cs typeface="B Jadid" panose="00000700000000000000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+mj-ea"/>
                <a:cs typeface="B Jadid" panose="00000700000000000000" pitchFamily="2" charset="-78"/>
              </a:rPr>
              <a:t> اما </a:t>
            </a:r>
            <a:r>
              <a:rPr kumimoji="0" lang="fa-I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B Jadid" panose="00000700000000000000" pitchFamily="2" charset="-78"/>
              </a:rPr>
              <a:t>مذهبی</a:t>
            </a:r>
            <a:r>
              <a:rPr kumimoji="0" lang="fa-IR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+mj-ea"/>
                <a:cs typeface="B Jadid" panose="00000700000000000000" pitchFamily="2" charset="-78"/>
              </a:rPr>
              <a:t> نیست</a:t>
            </a:r>
            <a:endParaRPr kumimoji="0" lang="en-PH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itchFamily="34" charset="0"/>
              <a:ea typeface="+mj-ea"/>
              <a:cs typeface="B Jadid" panose="000007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4350493"/>
            <a:ext cx="2464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400" b="1" dirty="0" smtClean="0">
                <a:solidFill>
                  <a:srgbClr val="0000FF"/>
                </a:solidFill>
                <a:cs typeface="2  Esfehan" panose="00000700000000000000" pitchFamily="2" charset="-78"/>
              </a:rPr>
              <a:t>کتاب پایه صفحه 112</a:t>
            </a:r>
            <a:endParaRPr lang="fa-IR" sz="2400" b="1" dirty="0">
              <a:solidFill>
                <a:srgbClr val="0000FF"/>
              </a:solidFill>
              <a:cs typeface="2  Esfehan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25422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33350"/>
            <a:ext cx="8839200" cy="5979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0"/>
            <a:ext cx="1295400" cy="1047750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6" name="TextBox 5"/>
          <p:cNvSpPr txBox="1"/>
          <p:nvPr/>
        </p:nvSpPr>
        <p:spPr>
          <a:xfrm>
            <a:off x="54864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کمیته روابط عمومی</a:t>
            </a:r>
            <a:endParaRPr kumimoji="0" lang="fa-I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Jadid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شورای منطقه ایران</a:t>
            </a:r>
            <a:endParaRPr kumimoji="0" lang="fa-I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Jadid" panose="00000700000000000000" pitchFamily="2" charset="-7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257800" y="1466850"/>
            <a:ext cx="2895600" cy="5334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600" kern="1200" dirty="0">
                <a:gradFill flip="none" rotWithShape="1">
                  <a:gsLst>
                    <a:gs pos="0">
                      <a:srgbClr val="26588D"/>
                    </a:gs>
                    <a:gs pos="100000">
                      <a:srgbClr val="4197C6"/>
                    </a:gs>
                  </a:gsLst>
                  <a:lin ang="16200000" scaled="1"/>
                  <a:tileRect/>
                </a:gradFill>
                <a:latin typeface="Arial Black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Arial Black" pitchFamily="34" charset="0"/>
                <a:ea typeface="+mj-ea"/>
                <a:cs typeface="B Jadid" panose="00000700000000000000" pitchFamily="2" charset="-78"/>
              </a:rPr>
              <a:t>دیدگاه انجمن :</a:t>
            </a:r>
            <a:endParaRPr kumimoji="0" lang="en-PH" sz="36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50000"/>
                </a:srgbClr>
              </a:solidFill>
              <a:effectLst/>
              <a:uLnTx/>
              <a:uFillTx/>
              <a:latin typeface="Arial Black" pitchFamily="34" charset="0"/>
              <a:ea typeface="+mj-ea"/>
              <a:cs typeface="B Jadid" panose="000007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4400550"/>
            <a:ext cx="217298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2  Esfehan" panose="00000700000000000000" pitchFamily="2" charset="-78"/>
              </a:rPr>
              <a:t>پاک زیستن صفحه 61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+mn-ea"/>
              <a:cs typeface="2  Esfehan" panose="00000700000000000000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952750"/>
            <a:ext cx="8305800" cy="5334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600" kern="1200" dirty="0">
                <a:gradFill flip="none" rotWithShape="1">
                  <a:gsLst>
                    <a:gs pos="0">
                      <a:srgbClr val="26588D"/>
                    </a:gs>
                    <a:gs pos="100000">
                      <a:srgbClr val="4197C6"/>
                    </a:gs>
                  </a:gsLst>
                  <a:lin ang="16200000" scaled="1"/>
                  <a:tileRect/>
                </a:gradFill>
                <a:latin typeface="Arial Black" pitchFamily="34" charset="0"/>
                <a:ea typeface="+mj-ea"/>
                <a:cs typeface="+mj-cs"/>
              </a:defRPr>
            </a:lvl1pPr>
          </a:lstStyle>
          <a:p>
            <a:pPr marL="0" marR="0" lvl="0" indent="0" algn="just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ما بارها و بارها می گوییم که این یک </a:t>
            </a:r>
            <a:r>
              <a:rPr kumimoji="0" lang="fa-I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برنامه ی روحانی است نه مذهبی </a:t>
            </a:r>
            <a:r>
              <a:rPr kumimoji="0" lang="fa-I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اما این به معنی آن نیست که این برنامه </a:t>
            </a:r>
            <a:r>
              <a:rPr kumimoji="0" lang="fa-I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برای افراد مذهبی </a:t>
            </a:r>
            <a:r>
              <a:rPr kumimoji="0" lang="fa-I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کار نمی کند...</a:t>
            </a:r>
            <a:endParaRPr kumimoji="0" lang="en-PH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itchFamily="34" charset="0"/>
              <a:ea typeface="+mj-ea"/>
              <a:cs typeface="B Traffic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6789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33350"/>
            <a:ext cx="8839200" cy="5979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0"/>
            <a:ext cx="1295400" cy="1047750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6" name="TextBox 5"/>
          <p:cNvSpPr txBox="1"/>
          <p:nvPr/>
        </p:nvSpPr>
        <p:spPr>
          <a:xfrm>
            <a:off x="54864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کمیته روابط عمومی</a:t>
            </a:r>
            <a:endParaRPr kumimoji="0" lang="fa-I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Jadid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شورای منطقه ایران</a:t>
            </a:r>
            <a:endParaRPr kumimoji="0" lang="fa-I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Jadid" panose="00000700000000000000" pitchFamily="2" charset="-7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410200" y="1276350"/>
            <a:ext cx="2895600" cy="5334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600" kern="1200" dirty="0">
                <a:gradFill flip="none" rotWithShape="1">
                  <a:gsLst>
                    <a:gs pos="0">
                      <a:srgbClr val="26588D"/>
                    </a:gs>
                    <a:gs pos="100000">
                      <a:srgbClr val="4197C6"/>
                    </a:gs>
                  </a:gsLst>
                  <a:lin ang="16200000" scaled="1"/>
                  <a:tileRect/>
                </a:gradFill>
                <a:latin typeface="Arial Black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Black" pitchFamily="34" charset="0"/>
                <a:ea typeface="+mj-ea"/>
                <a:cs typeface="B Jadid" panose="00000700000000000000" pitchFamily="2" charset="-78"/>
              </a:rPr>
              <a:t>دیدگاه انجمن :</a:t>
            </a:r>
            <a:endParaRPr kumimoji="0" lang="en-PH" sz="3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 Black" pitchFamily="34" charset="0"/>
              <a:ea typeface="+mj-ea"/>
              <a:cs typeface="B Jadid" panose="000007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3843" y="4525129"/>
            <a:ext cx="383654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2  Esfehan" panose="00000700000000000000" pitchFamily="2" charset="-78"/>
              </a:rPr>
              <a:t>راهنمای کارکرد قدم صفحه 181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+mn-ea"/>
              <a:cs typeface="2  Esfehan" panose="00000700000000000000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66700" y="2876550"/>
            <a:ext cx="8610600" cy="5334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600" kern="1200" dirty="0">
                <a:gradFill flip="none" rotWithShape="1">
                  <a:gsLst>
                    <a:gs pos="0">
                      <a:srgbClr val="26588D"/>
                    </a:gs>
                    <a:gs pos="100000">
                      <a:srgbClr val="4197C6"/>
                    </a:gs>
                  </a:gsLst>
                  <a:lin ang="16200000" scaled="1"/>
                  <a:tileRect/>
                </a:gradFill>
                <a:latin typeface="Arial Black" pitchFamily="34" charset="0"/>
                <a:ea typeface="+mj-ea"/>
                <a:cs typeface="+mj-cs"/>
              </a:defRPr>
            </a:lvl1pPr>
          </a:lstStyle>
          <a:p>
            <a:pPr marL="0" marR="0" lvl="0" indent="0" algn="just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B Traffic" panose="00000400000000000000" pitchFamily="2" charset="-78"/>
              </a:rPr>
              <a:t>باز</a:t>
            </a:r>
            <a:r>
              <a:rPr kumimoji="0" lang="fa-IR" sz="2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B Traffic" panose="00000400000000000000" pitchFamily="2" charset="-78"/>
              </a:rPr>
              <a:t> هم بر این نکته اصرار می کنیم که نباید </a:t>
            </a:r>
            <a:r>
              <a:rPr kumimoji="0" lang="fa-IR" sz="2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B Traffic" panose="00000400000000000000" pitchFamily="2" charset="-78"/>
              </a:rPr>
              <a:t>مذهب را با روحانیت اشتباه گرفت</a:t>
            </a:r>
            <a:r>
              <a:rPr kumimoji="0" lang="fa-IR" sz="2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B Traffic" panose="00000400000000000000" pitchFamily="2" charset="-78"/>
              </a:rPr>
              <a:t>. در 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B Traffic" panose="00000400000000000000" pitchFamily="2" charset="-78"/>
              </a:rPr>
              <a:t>NA</a:t>
            </a:r>
            <a:r>
              <a:rPr kumimoji="0" lang="fa-IR" sz="2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B Traffic" panose="00000400000000000000" pitchFamily="2" charset="-78"/>
              </a:rPr>
              <a:t> آنها به هیچ وجه یکی نیستند. برنامه معتادان گمنام یک مذهب نیست. این برنامه </a:t>
            </a:r>
            <a:r>
              <a:rPr kumimoji="0" lang="fa-IR" sz="2400" b="1" i="0" u="none" strike="noStrike" kern="1200" cap="none" spc="0" normalizeH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cs typeface="B Traffic" panose="00000400000000000000" pitchFamily="2" charset="-78"/>
              </a:rPr>
              <a:t>یک سری اصول روحانی</a:t>
            </a:r>
            <a:r>
              <a:rPr kumimoji="0" lang="fa-IR" sz="2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B Traffic" panose="00000400000000000000" pitchFamily="2" charset="-78"/>
              </a:rPr>
              <a:t> را ارائه می کند تا معتادان بتوانند از این طریق </a:t>
            </a:r>
            <a:r>
              <a:rPr kumimoji="0" lang="fa-IR" sz="2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B Traffic" panose="00000400000000000000" pitchFamily="2" charset="-78"/>
              </a:rPr>
              <a:t>راهی برای رهایی از اعتیاد فعال</a:t>
            </a:r>
            <a:r>
              <a:rPr kumimoji="0" lang="fa-IR" sz="2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B Traffic" panose="00000400000000000000" pitchFamily="2" charset="-78"/>
              </a:rPr>
              <a:t> پیدا کنند.</a:t>
            </a:r>
            <a:endParaRPr kumimoji="0" lang="en-P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B Traffic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1991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33350"/>
            <a:ext cx="8839200" cy="5979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0"/>
            <a:ext cx="1295400" cy="1047750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6" name="TextBox 5"/>
          <p:cNvSpPr txBox="1"/>
          <p:nvPr/>
        </p:nvSpPr>
        <p:spPr>
          <a:xfrm>
            <a:off x="54864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کمیته روابط عمومی</a:t>
            </a:r>
            <a:endParaRPr kumimoji="0" lang="fa-I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Jadid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شورای منطقه ایران</a:t>
            </a:r>
            <a:endParaRPr kumimoji="0" lang="fa-I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Jadid" panose="00000700000000000000" pitchFamily="2" charset="-7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410200" y="1276350"/>
            <a:ext cx="2895600" cy="5334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600" kern="1200" dirty="0">
                <a:gradFill flip="none" rotWithShape="1">
                  <a:gsLst>
                    <a:gs pos="0">
                      <a:srgbClr val="26588D"/>
                    </a:gs>
                    <a:gs pos="100000">
                      <a:srgbClr val="4197C6"/>
                    </a:gs>
                  </a:gsLst>
                  <a:lin ang="16200000" scaled="1"/>
                  <a:tileRect/>
                </a:gradFill>
                <a:latin typeface="Arial Black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Black" pitchFamily="34" charset="0"/>
                <a:ea typeface="+mj-ea"/>
                <a:cs typeface="B Jadid" panose="00000700000000000000" pitchFamily="2" charset="-78"/>
              </a:rPr>
              <a:t>نگرش روحانی :</a:t>
            </a:r>
            <a:endParaRPr kumimoji="0" lang="en-PH" sz="3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 Black" pitchFamily="34" charset="0"/>
              <a:ea typeface="+mj-ea"/>
              <a:cs typeface="B Jadid" panose="000007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3843" y="4476750"/>
            <a:ext cx="383654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2  Esfehan" panose="00000700000000000000" pitchFamily="2" charset="-78"/>
              </a:rPr>
              <a:t>فصل 2 جزوه اطلاع رسانی صفحه 8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+mn-ea"/>
              <a:cs typeface="2  Esfehan" panose="00000700000000000000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3028950"/>
            <a:ext cx="8153400" cy="5334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600" kern="1200" dirty="0">
                <a:gradFill flip="none" rotWithShape="1">
                  <a:gsLst>
                    <a:gs pos="0">
                      <a:srgbClr val="26588D"/>
                    </a:gs>
                    <a:gs pos="100000">
                      <a:srgbClr val="4197C6"/>
                    </a:gs>
                  </a:gsLst>
                  <a:lin ang="16200000" scaled="1"/>
                  <a:tileRect/>
                </a:gradFill>
                <a:latin typeface="Arial Black" pitchFamily="34" charset="0"/>
                <a:ea typeface="+mj-ea"/>
                <a:cs typeface="+mj-cs"/>
              </a:defRPr>
            </a:lvl1pPr>
          </a:lstStyle>
          <a:p>
            <a:pPr marL="0" marR="0" lvl="0" indent="0" algn="just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برنامه ی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NA</a:t>
            </a: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 بر اساس </a:t>
            </a: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کارکرد عملی اصول روحانی </a:t>
            </a: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در زندگی روزمره است. برای مثال، امکان دارد یک </a:t>
            </a: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عضو اعتقادی به خدا نداشته باشد </a:t>
            </a: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ولی با 12 قدم و یا گروه از </a:t>
            </a: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اعتیاد فعال به رهایی و امید</a:t>
            </a: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 دست یابد.</a:t>
            </a:r>
          </a:p>
        </p:txBody>
      </p:sp>
    </p:spTree>
    <p:extLst>
      <p:ext uri="{BB962C8B-B14F-4D97-AF65-F5344CB8AC3E}">
        <p14:creationId xmlns:p14="http://schemas.microsoft.com/office/powerpoint/2010/main" val="400986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33350"/>
            <a:ext cx="8839200" cy="5979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0"/>
            <a:ext cx="1295400" cy="1047750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6" name="TextBox 5"/>
          <p:cNvSpPr txBox="1"/>
          <p:nvPr/>
        </p:nvSpPr>
        <p:spPr>
          <a:xfrm>
            <a:off x="54864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کمیته روابط عمومی</a:t>
            </a:r>
            <a:endParaRPr kumimoji="0" lang="fa-I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Jadid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شورای منطقه ایران</a:t>
            </a:r>
            <a:endParaRPr kumimoji="0" lang="fa-I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Jadid" panose="00000700000000000000" pitchFamily="2" charset="-7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410200" y="1248310"/>
            <a:ext cx="2895600" cy="5334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600" kern="1200" dirty="0">
                <a:gradFill flip="none" rotWithShape="1">
                  <a:gsLst>
                    <a:gs pos="0">
                      <a:srgbClr val="26588D"/>
                    </a:gs>
                    <a:gs pos="100000">
                      <a:srgbClr val="4197C6"/>
                    </a:gs>
                  </a:gsLst>
                  <a:lin ang="16200000" scaled="1"/>
                  <a:tileRect/>
                </a:gradFill>
                <a:latin typeface="Arial Black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Black" pitchFamily="34" charset="0"/>
                <a:ea typeface="+mj-ea"/>
                <a:cs typeface="B Jadid" panose="00000700000000000000" pitchFamily="2" charset="-78"/>
              </a:rPr>
              <a:t>دیدگاه انجمن :</a:t>
            </a:r>
            <a:endParaRPr kumimoji="0" lang="en-PH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 Black" pitchFamily="34" charset="0"/>
              <a:ea typeface="+mj-ea"/>
              <a:cs typeface="B Jadid" panose="000007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4552950"/>
            <a:ext cx="383654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2  Esfehan" panose="00000700000000000000" pitchFamily="2" charset="-78"/>
              </a:rPr>
              <a:t>راهنمای کارکرد قدم صفحه 181</a:t>
            </a:r>
            <a:endParaRPr kumimoji="0" lang="fa-IR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+mn-ea"/>
              <a:cs typeface="2  Esfehan" panose="00000700000000000000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1000" y="2952750"/>
            <a:ext cx="8382000" cy="5334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600" kern="1200" dirty="0">
                <a:gradFill flip="none" rotWithShape="1">
                  <a:gsLst>
                    <a:gs pos="0">
                      <a:srgbClr val="26588D"/>
                    </a:gs>
                    <a:gs pos="100000">
                      <a:srgbClr val="4197C6"/>
                    </a:gs>
                  </a:gsLst>
                  <a:lin ang="16200000" scaled="1"/>
                  <a:tileRect/>
                </a:gradFill>
                <a:latin typeface="Arial Black" pitchFamily="34" charset="0"/>
                <a:ea typeface="+mj-ea"/>
                <a:cs typeface="+mj-cs"/>
              </a:defRPr>
            </a:lvl1pPr>
          </a:lstStyle>
          <a:p>
            <a:pPr marL="0" marR="0" lvl="0" indent="0" algn="just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بعضی</a:t>
            </a:r>
            <a:r>
              <a:rPr kumimoji="0" lang="fa-IR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 از ما اعتقاد دارند که </a:t>
            </a:r>
            <a:r>
              <a:rPr kumimoji="0" lang="fa-IR" sz="20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طریق روحانی که از کودکی به آن اعتقاد داشته اند </a:t>
            </a:r>
            <a:r>
              <a:rPr kumimoji="0" lang="fa-IR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به آنها کمک می کند تا </a:t>
            </a:r>
            <a:r>
              <a:rPr kumimoji="0" lang="fa-IR" sz="2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درک عمیقتری از حقایقی که در حین کارکرد قدم ها</a:t>
            </a:r>
            <a:r>
              <a:rPr kumimoji="0" lang="fa-IR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 بر آنها آشکار شده، پیدا کنند. ممکن است ما از طریق کارکرد قدمها </a:t>
            </a:r>
            <a:r>
              <a:rPr kumimoji="0" lang="fa-IR" sz="20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رنجشی را که از یک نهاد مذهبی </a:t>
            </a:r>
            <a:r>
              <a:rPr kumimoji="0" lang="fa-IR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داشته ایم را درمان کرده و در نتیجه امکان </a:t>
            </a:r>
            <a:r>
              <a:rPr kumimoji="0" lang="fa-IR" sz="2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برگشت به آن نهاد با فکری باز </a:t>
            </a:r>
            <a:r>
              <a:rPr kumimoji="0" lang="fa-IR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برای ما فراهم شده باشد...</a:t>
            </a:r>
            <a:endParaRPr kumimoji="0" lang="en-PH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itchFamily="34" charset="0"/>
              <a:ea typeface="+mj-ea"/>
              <a:cs typeface="B Traffic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8919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33350"/>
            <a:ext cx="8839200" cy="5979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0"/>
            <a:ext cx="1295400" cy="1047750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6" name="TextBox 5"/>
          <p:cNvSpPr txBox="1"/>
          <p:nvPr/>
        </p:nvSpPr>
        <p:spPr>
          <a:xfrm>
            <a:off x="54864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کمیته روابط عمومی</a:t>
            </a:r>
            <a:endParaRPr kumimoji="0" lang="fa-I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Jadid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شورای منطقه ایران</a:t>
            </a:r>
            <a:endParaRPr kumimoji="0" lang="fa-I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Jadid" panose="00000700000000000000" pitchFamily="2" charset="-7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486400" y="1276350"/>
            <a:ext cx="2895600" cy="5334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600" kern="1200" dirty="0">
                <a:gradFill flip="none" rotWithShape="1">
                  <a:gsLst>
                    <a:gs pos="0">
                      <a:srgbClr val="26588D"/>
                    </a:gs>
                    <a:gs pos="100000">
                      <a:srgbClr val="4197C6"/>
                    </a:gs>
                  </a:gsLst>
                  <a:lin ang="16200000" scaled="1"/>
                  <a:tileRect/>
                </a:gradFill>
                <a:latin typeface="Arial Black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Black" pitchFamily="34" charset="0"/>
                <a:ea typeface="+mj-ea"/>
                <a:cs typeface="B Jadid" panose="00000700000000000000" pitchFamily="2" charset="-78"/>
              </a:rPr>
              <a:t>دیدگاه انجمن :</a:t>
            </a:r>
            <a:endParaRPr kumimoji="0" lang="en-PH" sz="3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 Black" pitchFamily="34" charset="0"/>
              <a:ea typeface="+mj-ea"/>
              <a:cs typeface="B Jadid" panose="000007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3843" y="4525129"/>
            <a:ext cx="383654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2  Esfehan" panose="00000700000000000000" pitchFamily="2" charset="-78"/>
              </a:rPr>
              <a:t>راهنمای کارکرد قدم صفحه 179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+mn-ea"/>
              <a:cs typeface="2  Esfehan" panose="00000700000000000000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1000" y="2876550"/>
            <a:ext cx="8382000" cy="5334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600" kern="1200" dirty="0">
                <a:gradFill flip="none" rotWithShape="1">
                  <a:gsLst>
                    <a:gs pos="0">
                      <a:srgbClr val="26588D"/>
                    </a:gs>
                    <a:gs pos="100000">
                      <a:srgbClr val="4197C6"/>
                    </a:gs>
                  </a:gsLst>
                  <a:lin ang="16200000" scaled="1"/>
                  <a:tileRect/>
                </a:gradFill>
                <a:latin typeface="Arial Black" pitchFamily="34" charset="0"/>
                <a:ea typeface="+mj-ea"/>
                <a:cs typeface="+mj-cs"/>
              </a:defRPr>
            </a:lvl1pPr>
          </a:lstStyle>
          <a:p>
            <a:pPr marL="0" marR="0" lvl="0" indent="0" algn="just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اکثر ما وقتی به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NA</a:t>
            </a:r>
            <a:r>
              <a:rPr kumimoji="0" lang="fa-I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 </a:t>
            </a: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 آمدیم پی بردیم که واقعا لازم است </a:t>
            </a: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تا برداشتمان را از مفهوم خداوند</a:t>
            </a: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 عوض کنیم. بعضی از ما به چیزی اعتقاد داشتیم که </a:t>
            </a: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خیلی مبهم</a:t>
            </a: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 اسمش را خدا گذاشته بودیم ولی واقعا چیزی در مورد او نمی دانستیم جز اینکه او به دنبال </a:t>
            </a: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انتقام</a:t>
            </a: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 از ما است. </a:t>
            </a:r>
            <a:endParaRPr kumimoji="0" lang="en-P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itchFamily="34" charset="0"/>
              <a:ea typeface="+mj-ea"/>
              <a:cs typeface="B Traffic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6598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33350"/>
            <a:ext cx="8839200" cy="5979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0"/>
            <a:ext cx="1295400" cy="1047750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6" name="TextBox 5"/>
          <p:cNvSpPr txBox="1"/>
          <p:nvPr/>
        </p:nvSpPr>
        <p:spPr>
          <a:xfrm>
            <a:off x="54864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کمیته روابط عمومی</a:t>
            </a:r>
            <a:endParaRPr kumimoji="0" lang="fa-I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Jadid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209550"/>
            <a:ext cx="2819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Jadid" panose="00000700000000000000" pitchFamily="2" charset="-78"/>
              </a:rPr>
              <a:t>شورای منطقه ایران</a:t>
            </a:r>
            <a:endParaRPr kumimoji="0" lang="fa-I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Jadid" panose="00000700000000000000" pitchFamily="2" charset="-7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410200" y="1276350"/>
            <a:ext cx="2895600" cy="5334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600" kern="1200" dirty="0">
                <a:gradFill flip="none" rotWithShape="1">
                  <a:gsLst>
                    <a:gs pos="0">
                      <a:srgbClr val="26588D"/>
                    </a:gs>
                    <a:gs pos="100000">
                      <a:srgbClr val="4197C6"/>
                    </a:gs>
                  </a:gsLst>
                  <a:lin ang="16200000" scaled="1"/>
                  <a:tileRect/>
                </a:gradFill>
                <a:latin typeface="Arial Black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Black" pitchFamily="34" charset="0"/>
                <a:ea typeface="+mj-ea"/>
                <a:cs typeface="B Jadid" panose="00000700000000000000" pitchFamily="2" charset="-78"/>
              </a:rPr>
              <a:t>دیدگاه انجمن :</a:t>
            </a:r>
            <a:endParaRPr kumimoji="0" lang="en-PH" sz="3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 Black" pitchFamily="34" charset="0"/>
              <a:ea typeface="+mj-ea"/>
              <a:cs typeface="B Jadid" panose="000007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3843" y="4525129"/>
            <a:ext cx="383654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2  Esfehan" panose="00000700000000000000" pitchFamily="2" charset="-78"/>
              </a:rPr>
              <a:t>راهنمای کارکرد قدم صفحه 179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+mn-ea"/>
              <a:cs typeface="2  Esfehan" panose="00000700000000000000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2952750"/>
            <a:ext cx="8153400" cy="5334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600" kern="1200" dirty="0">
                <a:gradFill flip="none" rotWithShape="1">
                  <a:gsLst>
                    <a:gs pos="0">
                      <a:srgbClr val="26588D"/>
                    </a:gs>
                    <a:gs pos="100000">
                      <a:srgbClr val="4197C6"/>
                    </a:gs>
                  </a:gsLst>
                  <a:lin ang="16200000" scaled="1"/>
                  <a:tileRect/>
                </a:gradFill>
                <a:latin typeface="Arial Black" pitchFamily="34" charset="0"/>
                <a:ea typeface="+mj-ea"/>
                <a:cs typeface="+mj-cs"/>
              </a:defRPr>
            </a:lvl1pPr>
          </a:lstStyle>
          <a:p>
            <a:pPr marL="0" marR="0" lvl="0" indent="0" algn="just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ما احتمالا مقداری از کار خود را در قدم دو و سه بر روی </a:t>
            </a: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کشف ایده های ناسالم مان از نیروی برتر</a:t>
            </a: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 متمرکز کرده ایم و پس از آن سعی کردیم که آنها را با </a:t>
            </a: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ایده های جدید از نیروی برتری </a:t>
            </a: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+mj-ea"/>
                <a:cs typeface="B Traffic" panose="00000400000000000000" pitchFamily="2" charset="-78"/>
              </a:rPr>
              <a:t>که مهربان و بخشنده است جایگزین کنیم.</a:t>
            </a:r>
            <a:endParaRPr kumimoji="0" lang="en-P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itchFamily="34" charset="0"/>
              <a:ea typeface="+mj-ea"/>
              <a:cs typeface="B Traffic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09915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341eac2b36293c9cb79c269364df9c5a515204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539</Words>
  <Application>Microsoft Office PowerPoint</Application>
  <PresentationFormat>On-screen Show (16:9)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2  Esfehan</vt:lpstr>
      <vt:lpstr>Arial</vt:lpstr>
      <vt:lpstr>Arial Black</vt:lpstr>
      <vt:lpstr>B Jadid</vt:lpstr>
      <vt:lpstr>B Traffic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www.Ghalamo.com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www.Ghalamo.com</dc:creator>
  <dc:description>www.Ghalamo.com</dc:description>
  <cp:lastModifiedBy>MRT www.Win2Farsi.com</cp:lastModifiedBy>
  <cp:revision>152</cp:revision>
  <dcterms:created xsi:type="dcterms:W3CDTF">2006-08-16T00:00:00Z</dcterms:created>
  <dcterms:modified xsi:type="dcterms:W3CDTF">2022-07-11T14:21:04Z</dcterms:modified>
</cp:coreProperties>
</file>