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84" r:id="rId3"/>
    <p:sldId id="293" r:id="rId4"/>
    <p:sldId id="285" r:id="rId5"/>
    <p:sldId id="294" r:id="rId6"/>
    <p:sldId id="291" r:id="rId7"/>
    <p:sldId id="289" r:id="rId8"/>
    <p:sldId id="295" r:id="rId9"/>
    <p:sldId id="290" r:id="rId10"/>
    <p:sldId id="296" r:id="rId11"/>
    <p:sldId id="297" r:id="rId12"/>
    <p:sldId id="292" r:id="rId13"/>
  </p:sldIdLst>
  <p:sldSz cx="9144000" cy="5143500" type="screen16x9"/>
  <p:notesSz cx="6858000" cy="91440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726" y="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276600" y="3105150"/>
            <a:ext cx="5257800" cy="533400"/>
          </a:xfrm>
        </p:spPr>
        <p:txBody>
          <a:bodyPr/>
          <a:lstStyle>
            <a:lvl1pPr algn="r">
              <a:defRPr sz="4000">
                <a:effectLst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76600" y="3638550"/>
            <a:ext cx="5257800" cy="914400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1047749"/>
            <a:ext cx="2057400" cy="3546873"/>
          </a:xfrm>
        </p:spPr>
        <p:txBody>
          <a:bodyPr vert="eaVert"/>
          <a:lstStyle/>
          <a:p>
            <a:r>
              <a:rPr lang="en-US" dirty="0"/>
              <a:t>Click to edit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47749"/>
            <a:ext cx="6019800" cy="354687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71550"/>
            <a:ext cx="4038600" cy="362307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71550"/>
            <a:ext cx="4038600" cy="362307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95350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428750"/>
            <a:ext cx="4040188" cy="31658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895350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428750"/>
            <a:ext cx="4041775" cy="31658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819150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19150"/>
            <a:ext cx="5111750" cy="377547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733550"/>
            <a:ext cx="3008313" cy="286107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95349"/>
            <a:ext cx="5486400" cy="265033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33349"/>
            <a:ext cx="8229600" cy="6096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71550"/>
            <a:ext cx="8229600" cy="36230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lang="en-US" sz="3600" kern="1200" dirty="0">
          <a:gradFill flip="none" rotWithShape="1">
            <a:gsLst>
              <a:gs pos="0">
                <a:srgbClr val="26588D"/>
              </a:gs>
              <a:gs pos="100000">
                <a:srgbClr val="4197C6"/>
              </a:gs>
            </a:gsLst>
            <a:lin ang="16200000" scaled="1"/>
            <a:tileRect/>
          </a:gradFill>
          <a:latin typeface="Arial Black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33350"/>
            <a:ext cx="8839200" cy="597932"/>
          </a:xfrm>
          <a:prstGeom prst="rect">
            <a:avLst/>
          </a:prstGeom>
          <a:solidFill>
            <a:srgbClr val="0070C0"/>
          </a:solidFill>
        </p:spPr>
        <p:txBody>
          <a:bodyPr wrap="square" rtlCol="1">
            <a:spAutoFit/>
          </a:bodyPr>
          <a:lstStyle/>
          <a:p>
            <a:pPr algn="r" rtl="1"/>
            <a:endParaRPr lang="fa-IR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0"/>
            <a:ext cx="1295400" cy="1047750"/>
          </a:xfrm>
          <a:prstGeom prst="rect">
            <a:avLst/>
          </a:prstGeom>
          <a:effectLst>
            <a:softEdge rad="31750"/>
          </a:effectLst>
        </p:spPr>
      </p:pic>
      <p:sp>
        <p:nvSpPr>
          <p:cNvPr id="6" name="TextBox 5"/>
          <p:cNvSpPr txBox="1"/>
          <p:nvPr/>
        </p:nvSpPr>
        <p:spPr>
          <a:xfrm>
            <a:off x="5486400" y="209550"/>
            <a:ext cx="28194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sz="2400" dirty="0">
                <a:cs typeface="B Jadid" panose="00000700000000000000" pitchFamily="2" charset="-78"/>
              </a:rPr>
              <a:t>کمیته روابط عمومی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209550"/>
            <a:ext cx="28194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sz="2400" dirty="0">
                <a:cs typeface="B Jadid" panose="00000700000000000000" pitchFamily="2" charset="-78"/>
              </a:rPr>
              <a:t>شورای منطقه ایران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855324" y="1962150"/>
            <a:ext cx="7298076" cy="5334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3600" kern="1200" dirty="0">
                <a:gradFill flip="none" rotWithShape="1">
                  <a:gsLst>
                    <a:gs pos="0">
                      <a:srgbClr val="26588D"/>
                    </a:gs>
                    <a:gs pos="100000">
                      <a:srgbClr val="4197C6"/>
                    </a:gs>
                  </a:gsLst>
                  <a:lin ang="16200000" scaled="1"/>
                  <a:tileRect/>
                </a:gradFill>
                <a:latin typeface="Arial Black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fa-IR" sz="4800" b="1" dirty="0">
                <a:solidFill>
                  <a:schemeClr val="tx1"/>
                </a:solidFill>
                <a:cs typeface="B Jadid" panose="00000700000000000000" pitchFamily="2" charset="-78"/>
              </a:rPr>
              <a:t> کمیته ی روابط عمومی</a:t>
            </a:r>
          </a:p>
          <a:p>
            <a:pPr algn="ctr"/>
            <a:r>
              <a:rPr lang="fa-IR" sz="4800" b="1" dirty="0">
                <a:solidFill>
                  <a:schemeClr val="tx1"/>
                </a:solidFill>
                <a:cs typeface="B Jadid" panose="00000700000000000000" pitchFamily="2" charset="-78"/>
              </a:rPr>
              <a:t>شورای منطقه ایران</a:t>
            </a:r>
            <a:endParaRPr lang="en-PH" sz="4800" b="1" dirty="0">
              <a:solidFill>
                <a:schemeClr val="tx1"/>
              </a:solidFill>
              <a:cs typeface="B Jadid" panose="00000700000000000000" pitchFamily="2" charset="-7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71600" y="3333750"/>
            <a:ext cx="6248400" cy="1261884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1">
            <a:spAutoFit/>
          </a:bodyPr>
          <a:lstStyle/>
          <a:p>
            <a:pPr algn="ctr"/>
            <a:r>
              <a:rPr lang="fa-IR" sz="4800" b="1" dirty="0">
                <a:solidFill>
                  <a:srgbClr val="FF0000"/>
                </a:solidFill>
                <a:cs typeface="B Jadid" panose="00000700000000000000" pitchFamily="2" charset="-78"/>
              </a:rPr>
              <a:t>کارگاه اصول مذاکره</a:t>
            </a:r>
          </a:p>
          <a:p>
            <a:pPr algn="ctr"/>
            <a:r>
              <a:rPr lang="fa-IR" sz="2800" b="1" dirty="0">
                <a:cs typeface="B Jadid" panose="00000700000000000000" pitchFamily="2" charset="-78"/>
              </a:rPr>
              <a:t>(قسمت اول)</a:t>
            </a:r>
          </a:p>
        </p:txBody>
      </p:sp>
    </p:spTree>
    <p:extLst>
      <p:ext uri="{BB962C8B-B14F-4D97-AF65-F5344CB8AC3E}">
        <p14:creationId xmlns:p14="http://schemas.microsoft.com/office/powerpoint/2010/main" val="574095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33350"/>
            <a:ext cx="8839200" cy="597932"/>
          </a:xfrm>
          <a:prstGeom prst="rect">
            <a:avLst/>
          </a:prstGeom>
          <a:solidFill>
            <a:srgbClr val="0070C0"/>
          </a:solidFill>
        </p:spPr>
        <p:txBody>
          <a:bodyPr wrap="square" rtlCol="1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0"/>
            <a:ext cx="1295400" cy="1047750"/>
          </a:xfrm>
          <a:prstGeom prst="rect">
            <a:avLst/>
          </a:prstGeom>
          <a:effectLst>
            <a:softEdge rad="31750"/>
          </a:effectLst>
        </p:spPr>
      </p:pic>
      <p:sp>
        <p:nvSpPr>
          <p:cNvPr id="6" name="TextBox 5"/>
          <p:cNvSpPr txBox="1"/>
          <p:nvPr/>
        </p:nvSpPr>
        <p:spPr>
          <a:xfrm>
            <a:off x="5486400" y="209550"/>
            <a:ext cx="28194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B Jadid" panose="00000700000000000000" pitchFamily="2" charset="-78"/>
              </a:rPr>
              <a:t>کمیته روابط عمومی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209550"/>
            <a:ext cx="28194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B Jadid" panose="00000700000000000000" pitchFamily="2" charset="-78"/>
              </a:rPr>
              <a:t>شورای منطقه ایران</a:t>
            </a:r>
          </a:p>
        </p:txBody>
      </p:sp>
      <p:sp>
        <p:nvSpPr>
          <p:cNvPr id="2" name="Vertical Scroll 1"/>
          <p:cNvSpPr/>
          <p:nvPr/>
        </p:nvSpPr>
        <p:spPr>
          <a:xfrm>
            <a:off x="152400" y="4267900"/>
            <a:ext cx="1905000" cy="598944"/>
          </a:xfrm>
          <a:prstGeom prst="verticalScroll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B Jadid" panose="00000700000000000000" pitchFamily="2" charset="-78"/>
              </a:rPr>
              <a:t>هدف از مذاکره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62F4285-AD62-448D-BAFE-0C28B1002DFA}"/>
              </a:ext>
            </a:extLst>
          </p:cNvPr>
          <p:cNvSpPr txBox="1"/>
          <p:nvPr/>
        </p:nvSpPr>
        <p:spPr>
          <a:xfrm>
            <a:off x="304800" y="1293513"/>
            <a:ext cx="86868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 rtl="1">
              <a:buFont typeface="Wingdings" panose="05000000000000000000" pitchFamily="2" charset="2"/>
              <a:buChar char="ü"/>
            </a:pPr>
            <a:r>
              <a:rPr lang="fa-IR" sz="2400" dirty="0">
                <a:solidFill>
                  <a:srgbClr val="00B050"/>
                </a:solidFill>
                <a:cs typeface="B Jadid" panose="00000700000000000000" pitchFamily="2" charset="-78"/>
              </a:rPr>
              <a:t>زمینه</a:t>
            </a:r>
            <a:r>
              <a:rPr lang="fa-IR" sz="2400" dirty="0">
                <a:solidFill>
                  <a:prstClr val="black"/>
                </a:solidFill>
                <a:cs typeface="B Jadid" panose="00000700000000000000" pitchFamily="2" charset="-78"/>
              </a:rPr>
              <a:t> </a:t>
            </a:r>
            <a:r>
              <a:rPr lang="fa-IR" sz="2400" dirty="0">
                <a:solidFill>
                  <a:srgbClr val="00B050"/>
                </a:solidFill>
                <a:cs typeface="B Jadid" panose="00000700000000000000" pitchFamily="2" charset="-78"/>
              </a:rPr>
              <a:t>رشد</a:t>
            </a:r>
            <a:r>
              <a:rPr lang="fa-IR" sz="2400" dirty="0">
                <a:solidFill>
                  <a:prstClr val="black"/>
                </a:solidFill>
                <a:cs typeface="B Jadid" panose="00000700000000000000" pitchFamily="2" charset="-78"/>
              </a:rPr>
              <a:t> را امتیازها و فرصت ها فراهم می کند</a:t>
            </a:r>
          </a:p>
          <a:p>
            <a:pPr lvl="0" algn="just" rtl="1"/>
            <a:r>
              <a:rPr lang="fa-IR" sz="2400" dirty="0">
                <a:solidFill>
                  <a:prstClr val="black"/>
                </a:solidFill>
                <a:cs typeface="B Jadid" panose="00000700000000000000" pitchFamily="2" charset="-78"/>
              </a:rPr>
              <a:t>مذاکره  راهکاری است که به ما کمک می کند تا امتیازهای مورد نیازمان را بگیریم و برای دریافت آنها بهترین مسیر را طی </a:t>
            </a:r>
            <a:r>
              <a:rPr lang="fa-IR" sz="2400" dirty="0" smtClean="0">
                <a:solidFill>
                  <a:prstClr val="black"/>
                </a:solidFill>
                <a:cs typeface="B Jadid" panose="00000700000000000000" pitchFamily="2" charset="-78"/>
              </a:rPr>
              <a:t>کنیم...</a:t>
            </a:r>
          </a:p>
          <a:p>
            <a:pPr lvl="0" algn="just" rtl="1"/>
            <a:endParaRPr lang="fa-IR" sz="2000" dirty="0">
              <a:solidFill>
                <a:prstClr val="black"/>
              </a:solidFill>
              <a:cs typeface="B Jadid" panose="00000700000000000000" pitchFamily="2" charset="-78"/>
            </a:endParaRPr>
          </a:p>
          <a:p>
            <a:pPr marL="342900" lvl="0" indent="-342900" algn="just" rtl="1">
              <a:buFont typeface="Wingdings" panose="05000000000000000000" pitchFamily="2" charset="2"/>
              <a:buChar char="ü"/>
            </a:pPr>
            <a:r>
              <a:rPr lang="fa-IR" sz="2400" dirty="0">
                <a:solidFill>
                  <a:srgbClr val="FF0000"/>
                </a:solidFill>
                <a:cs typeface="B Jadid" panose="00000700000000000000" pitchFamily="2" charset="-78"/>
              </a:rPr>
              <a:t>برای رفع مشکل و </a:t>
            </a:r>
            <a:r>
              <a:rPr lang="fa-IR" sz="2400" dirty="0">
                <a:solidFill>
                  <a:srgbClr val="00B050"/>
                </a:solidFill>
                <a:cs typeface="B Jadid" panose="00000700000000000000" pitchFamily="2" charset="-78"/>
              </a:rPr>
              <a:t>تعارض ها </a:t>
            </a:r>
            <a:r>
              <a:rPr lang="fa-IR" sz="2400" dirty="0">
                <a:solidFill>
                  <a:srgbClr val="FF0000"/>
                </a:solidFill>
                <a:cs typeface="B Jadid" panose="00000700000000000000" pitchFamily="2" charset="-78"/>
              </a:rPr>
              <a:t>باید مذاکره </a:t>
            </a:r>
            <a:r>
              <a:rPr lang="fa-IR" sz="2400" dirty="0" smtClean="0">
                <a:solidFill>
                  <a:srgbClr val="FF0000"/>
                </a:solidFill>
                <a:cs typeface="B Jadid" panose="00000700000000000000" pitchFamily="2" charset="-78"/>
              </a:rPr>
              <a:t>کنیم</a:t>
            </a:r>
          </a:p>
          <a:p>
            <a:pPr lvl="0" algn="just" rtl="1"/>
            <a:endParaRPr lang="fa-IR" sz="2000" dirty="0">
              <a:solidFill>
                <a:srgbClr val="FF0000"/>
              </a:solidFill>
              <a:cs typeface="B Jadid" panose="00000700000000000000" pitchFamily="2" charset="-78"/>
            </a:endParaRPr>
          </a:p>
          <a:p>
            <a:pPr marL="342900" lvl="0" indent="-342900" algn="just" rtl="1">
              <a:buFont typeface="Wingdings" panose="05000000000000000000" pitchFamily="2" charset="2"/>
              <a:buChar char="ü"/>
            </a:pPr>
            <a:r>
              <a:rPr lang="fa-IR" sz="2400" dirty="0">
                <a:solidFill>
                  <a:prstClr val="black"/>
                </a:solidFill>
                <a:cs typeface="B Jadid" panose="00000700000000000000" pitchFamily="2" charset="-78"/>
              </a:rPr>
              <a:t>برای موفقیت و </a:t>
            </a:r>
            <a:r>
              <a:rPr lang="fa-IR" sz="2400" dirty="0">
                <a:solidFill>
                  <a:srgbClr val="00B050"/>
                </a:solidFill>
                <a:cs typeface="B Jadid" panose="00000700000000000000" pitchFamily="2" charset="-78"/>
              </a:rPr>
              <a:t>دستیابی به اهداف  </a:t>
            </a:r>
            <a:r>
              <a:rPr lang="fa-IR" sz="2400" dirty="0">
                <a:solidFill>
                  <a:prstClr val="black"/>
                </a:solidFill>
                <a:cs typeface="B Jadid" panose="00000700000000000000" pitchFamily="2" charset="-78"/>
              </a:rPr>
              <a:t>انجمن ‌مان باید مذاکره </a:t>
            </a:r>
            <a:r>
              <a:rPr lang="fa-IR" sz="2400" dirty="0" smtClean="0">
                <a:solidFill>
                  <a:prstClr val="black"/>
                </a:solidFill>
                <a:cs typeface="B Jadid" panose="00000700000000000000" pitchFamily="2" charset="-78"/>
              </a:rPr>
              <a:t>کنیم</a:t>
            </a:r>
          </a:p>
          <a:p>
            <a:pPr lvl="0" algn="just" rtl="1"/>
            <a:endParaRPr lang="fa-IR" sz="2000" dirty="0">
              <a:solidFill>
                <a:prstClr val="black"/>
              </a:solidFill>
              <a:cs typeface="B Jadid" panose="00000700000000000000" pitchFamily="2" charset="-78"/>
            </a:endParaRPr>
          </a:p>
          <a:p>
            <a:pPr marL="342900" lvl="0" indent="-342900" algn="just" rtl="1">
              <a:buFont typeface="Wingdings" panose="05000000000000000000" pitchFamily="2" charset="2"/>
              <a:buChar char="ü"/>
            </a:pPr>
            <a:r>
              <a:rPr lang="fa-IR" sz="2400" dirty="0">
                <a:solidFill>
                  <a:srgbClr val="3333CC"/>
                </a:solidFill>
                <a:cs typeface="B Jadid" panose="00000700000000000000" pitchFamily="2" charset="-78"/>
              </a:rPr>
              <a:t>برای </a:t>
            </a:r>
            <a:r>
              <a:rPr lang="fa-IR" sz="2400" dirty="0">
                <a:solidFill>
                  <a:srgbClr val="00B050"/>
                </a:solidFill>
                <a:cs typeface="B Jadid" panose="00000700000000000000" pitchFamily="2" charset="-78"/>
              </a:rPr>
              <a:t>رفع نیاز </a:t>
            </a:r>
            <a:r>
              <a:rPr lang="fa-IR" sz="2400" dirty="0">
                <a:solidFill>
                  <a:srgbClr val="3333CC"/>
                </a:solidFill>
                <a:cs typeface="B Jadid" panose="00000700000000000000" pitchFamily="2" charset="-78"/>
              </a:rPr>
              <a:t>های جمعی گروه‌ ها باید مذاکره کنیم</a:t>
            </a:r>
          </a:p>
        </p:txBody>
      </p:sp>
    </p:spTree>
    <p:extLst>
      <p:ext uri="{BB962C8B-B14F-4D97-AF65-F5344CB8AC3E}">
        <p14:creationId xmlns:p14="http://schemas.microsoft.com/office/powerpoint/2010/main" val="2815781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33350"/>
            <a:ext cx="8839200" cy="597932"/>
          </a:xfrm>
          <a:prstGeom prst="rect">
            <a:avLst/>
          </a:prstGeom>
          <a:solidFill>
            <a:srgbClr val="0070C0"/>
          </a:solidFill>
        </p:spPr>
        <p:txBody>
          <a:bodyPr wrap="square" rtlCol="1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0"/>
            <a:ext cx="1295400" cy="1047750"/>
          </a:xfrm>
          <a:prstGeom prst="rect">
            <a:avLst/>
          </a:prstGeom>
          <a:effectLst>
            <a:softEdge rad="31750"/>
          </a:effectLst>
        </p:spPr>
      </p:pic>
      <p:sp>
        <p:nvSpPr>
          <p:cNvPr id="6" name="TextBox 5"/>
          <p:cNvSpPr txBox="1"/>
          <p:nvPr/>
        </p:nvSpPr>
        <p:spPr>
          <a:xfrm>
            <a:off x="5486400" y="209550"/>
            <a:ext cx="28194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B Jadid" panose="00000700000000000000" pitchFamily="2" charset="-78"/>
              </a:rPr>
              <a:t>کمیته روابط عمومی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209550"/>
            <a:ext cx="28194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B Jadid" panose="00000700000000000000" pitchFamily="2" charset="-78"/>
              </a:rPr>
              <a:t>شورای منطقه ایران</a:t>
            </a:r>
          </a:p>
        </p:txBody>
      </p:sp>
      <p:sp>
        <p:nvSpPr>
          <p:cNvPr id="2" name="Vertical Scroll 1"/>
          <p:cNvSpPr/>
          <p:nvPr/>
        </p:nvSpPr>
        <p:spPr>
          <a:xfrm>
            <a:off x="762000" y="1292483"/>
            <a:ext cx="3666564" cy="746828"/>
          </a:xfrm>
          <a:prstGeom prst="verticalScroll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B Jadid" panose="00000700000000000000" pitchFamily="2" charset="-78"/>
              </a:rPr>
              <a:t>چگونگی یک مذاکره موفق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62F4285-AD62-448D-BAFE-0C28B1002DFA}"/>
              </a:ext>
            </a:extLst>
          </p:cNvPr>
          <p:cNvSpPr txBox="1"/>
          <p:nvPr/>
        </p:nvSpPr>
        <p:spPr>
          <a:xfrm>
            <a:off x="762000" y="1352550"/>
            <a:ext cx="7956176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 rt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a-IR" sz="2300" dirty="0">
                <a:solidFill>
                  <a:prstClr val="black"/>
                </a:solidFill>
                <a:cs typeface="B Jadid" panose="00000700000000000000" pitchFamily="2" charset="-78"/>
              </a:rPr>
              <a:t>آموزش و </a:t>
            </a:r>
            <a:r>
              <a:rPr lang="fa-IR" sz="2300" dirty="0" err="1">
                <a:solidFill>
                  <a:prstClr val="black"/>
                </a:solidFill>
                <a:cs typeface="B Jadid" panose="00000700000000000000" pitchFamily="2" charset="-78"/>
              </a:rPr>
              <a:t>يادگيري</a:t>
            </a:r>
            <a:r>
              <a:rPr lang="fa-IR" sz="2300" dirty="0">
                <a:solidFill>
                  <a:prstClr val="black"/>
                </a:solidFill>
                <a:cs typeface="B Jadid" panose="00000700000000000000" pitchFamily="2" charset="-78"/>
              </a:rPr>
              <a:t> مستمر</a:t>
            </a:r>
          </a:p>
          <a:p>
            <a:pPr marL="342900" lvl="0" indent="-342900" algn="just" rt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a-IR" sz="2300" dirty="0" err="1">
                <a:solidFill>
                  <a:srgbClr val="FF0000"/>
                </a:solidFill>
                <a:cs typeface="B Jadid" panose="00000700000000000000" pitchFamily="2" charset="-78"/>
              </a:rPr>
              <a:t>رهبري</a:t>
            </a:r>
            <a:r>
              <a:rPr lang="fa-IR" sz="2300" dirty="0">
                <a:solidFill>
                  <a:srgbClr val="FF0000"/>
                </a:solidFill>
                <a:cs typeface="B Jadid" panose="00000700000000000000" pitchFamily="2" charset="-78"/>
              </a:rPr>
              <a:t> بر خود</a:t>
            </a:r>
          </a:p>
          <a:p>
            <a:pPr marL="342900" lvl="0" indent="-342900" algn="just" rt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a-IR" sz="2300" dirty="0">
                <a:solidFill>
                  <a:srgbClr val="0066CC"/>
                </a:solidFill>
                <a:cs typeface="B Jadid" panose="00000700000000000000" pitchFamily="2" charset="-78"/>
              </a:rPr>
              <a:t>برطرف </a:t>
            </a:r>
            <a:r>
              <a:rPr lang="fa-IR" sz="2300" dirty="0" err="1">
                <a:solidFill>
                  <a:srgbClr val="0066CC"/>
                </a:solidFill>
                <a:cs typeface="B Jadid" panose="00000700000000000000" pitchFamily="2" charset="-78"/>
              </a:rPr>
              <a:t>كردن</a:t>
            </a:r>
            <a:r>
              <a:rPr lang="fa-IR" sz="2300" dirty="0">
                <a:solidFill>
                  <a:srgbClr val="0066CC"/>
                </a:solidFill>
                <a:cs typeface="B Jadid" panose="00000700000000000000" pitchFamily="2" charset="-78"/>
              </a:rPr>
              <a:t> </a:t>
            </a:r>
            <a:r>
              <a:rPr lang="fa-IR" sz="2300" dirty="0" err="1">
                <a:solidFill>
                  <a:srgbClr val="0066CC"/>
                </a:solidFill>
                <a:cs typeface="B Jadid" panose="00000700000000000000" pitchFamily="2" charset="-78"/>
              </a:rPr>
              <a:t>مشكلات</a:t>
            </a:r>
            <a:r>
              <a:rPr lang="fa-IR" sz="2300" dirty="0">
                <a:solidFill>
                  <a:srgbClr val="0066CC"/>
                </a:solidFill>
                <a:cs typeface="B Jadid" panose="00000700000000000000" pitchFamily="2" charset="-78"/>
              </a:rPr>
              <a:t> </a:t>
            </a:r>
            <a:r>
              <a:rPr lang="fa-IR" sz="2300" dirty="0" err="1">
                <a:solidFill>
                  <a:srgbClr val="0066CC"/>
                </a:solidFill>
                <a:cs typeface="B Jadid" panose="00000700000000000000" pitchFamily="2" charset="-78"/>
              </a:rPr>
              <a:t>جزئي</a:t>
            </a:r>
            <a:r>
              <a:rPr lang="fa-IR" sz="2300" dirty="0">
                <a:solidFill>
                  <a:srgbClr val="0066CC"/>
                </a:solidFill>
                <a:cs typeface="B Jadid" panose="00000700000000000000" pitchFamily="2" charset="-78"/>
              </a:rPr>
              <a:t> با </a:t>
            </a:r>
            <a:r>
              <a:rPr lang="fa-IR" sz="2300" dirty="0" err="1">
                <a:solidFill>
                  <a:srgbClr val="0066CC"/>
                </a:solidFill>
                <a:cs typeface="B Jadid" panose="00000700000000000000" pitchFamily="2" charset="-78"/>
              </a:rPr>
              <a:t>تمركز</a:t>
            </a:r>
            <a:r>
              <a:rPr lang="fa-IR" sz="2300" dirty="0">
                <a:solidFill>
                  <a:srgbClr val="0066CC"/>
                </a:solidFill>
                <a:cs typeface="B Jadid" panose="00000700000000000000" pitchFamily="2" charset="-78"/>
              </a:rPr>
              <a:t> بر موضوعات </a:t>
            </a:r>
            <a:r>
              <a:rPr lang="fa-IR" sz="2300" dirty="0" err="1">
                <a:solidFill>
                  <a:srgbClr val="0066CC"/>
                </a:solidFill>
                <a:cs typeface="B Jadid" panose="00000700000000000000" pitchFamily="2" charset="-78"/>
              </a:rPr>
              <a:t>مشترك</a:t>
            </a:r>
            <a:endParaRPr lang="fa-IR" sz="2300" dirty="0">
              <a:solidFill>
                <a:srgbClr val="0066CC"/>
              </a:solidFill>
              <a:cs typeface="B Jadid" panose="00000700000000000000" pitchFamily="2" charset="-78"/>
            </a:endParaRPr>
          </a:p>
          <a:p>
            <a:pPr marL="342900" lvl="0" indent="-342900" algn="just" rt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a-IR" sz="2300" dirty="0">
                <a:solidFill>
                  <a:srgbClr val="00B050"/>
                </a:solidFill>
                <a:cs typeface="B Jadid" panose="00000700000000000000" pitchFamily="2" charset="-78"/>
              </a:rPr>
              <a:t> برنامه </a:t>
            </a:r>
            <a:r>
              <a:rPr lang="fa-IR" sz="2300" dirty="0" err="1">
                <a:solidFill>
                  <a:srgbClr val="00B050"/>
                </a:solidFill>
                <a:cs typeface="B Jadid" panose="00000700000000000000" pitchFamily="2" charset="-78"/>
              </a:rPr>
              <a:t>ريزي</a:t>
            </a:r>
            <a:r>
              <a:rPr lang="fa-IR" sz="2300" dirty="0">
                <a:solidFill>
                  <a:srgbClr val="00B050"/>
                </a:solidFill>
                <a:cs typeface="B Jadid" panose="00000700000000000000" pitchFamily="2" charset="-78"/>
              </a:rPr>
              <a:t> همه جانبه</a:t>
            </a:r>
          </a:p>
          <a:p>
            <a:pPr marL="342900" lvl="0" indent="-342900" algn="just" rt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a-IR" sz="2300" dirty="0" err="1">
                <a:solidFill>
                  <a:prstClr val="black"/>
                </a:solidFill>
                <a:cs typeface="B Jadid" panose="00000700000000000000" pitchFamily="2" charset="-78"/>
              </a:rPr>
              <a:t>آشنايي</a:t>
            </a:r>
            <a:r>
              <a:rPr lang="fa-IR" sz="2300" dirty="0">
                <a:solidFill>
                  <a:prstClr val="black"/>
                </a:solidFill>
                <a:cs typeface="B Jadid" panose="00000700000000000000" pitchFamily="2" charset="-78"/>
              </a:rPr>
              <a:t> و تسلط </a:t>
            </a:r>
            <a:r>
              <a:rPr lang="fa-IR" sz="2300" dirty="0" err="1">
                <a:solidFill>
                  <a:prstClr val="black"/>
                </a:solidFill>
                <a:cs typeface="B Jadid" panose="00000700000000000000" pitchFamily="2" charset="-78"/>
              </a:rPr>
              <a:t>كامل</a:t>
            </a:r>
            <a:r>
              <a:rPr lang="fa-IR" sz="2300" dirty="0">
                <a:solidFill>
                  <a:prstClr val="black"/>
                </a:solidFill>
                <a:cs typeface="B Jadid" panose="00000700000000000000" pitchFamily="2" charset="-78"/>
              </a:rPr>
              <a:t> بر فرهنگ ها و خرده فرهنگ </a:t>
            </a:r>
            <a:r>
              <a:rPr lang="fa-IR" sz="2300" dirty="0" err="1">
                <a:solidFill>
                  <a:prstClr val="black"/>
                </a:solidFill>
                <a:cs typeface="B Jadid" panose="00000700000000000000" pitchFamily="2" charset="-78"/>
              </a:rPr>
              <a:t>هاي</a:t>
            </a:r>
            <a:r>
              <a:rPr lang="fa-IR" sz="2300" dirty="0">
                <a:solidFill>
                  <a:prstClr val="black"/>
                </a:solidFill>
                <a:cs typeface="B Jadid" panose="00000700000000000000" pitchFamily="2" charset="-78"/>
              </a:rPr>
              <a:t> طرف مقابل </a:t>
            </a:r>
          </a:p>
          <a:p>
            <a:pPr marL="342900" lvl="0" indent="-342900" algn="just" rt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a-IR" sz="2300" dirty="0">
                <a:solidFill>
                  <a:prstClr val="black"/>
                </a:solidFill>
                <a:cs typeface="B Jadid" panose="00000700000000000000" pitchFamily="2" charset="-78"/>
              </a:rPr>
              <a:t> </a:t>
            </a:r>
            <a:r>
              <a:rPr lang="fa-IR" sz="2300" dirty="0" err="1">
                <a:solidFill>
                  <a:srgbClr val="FF0000"/>
                </a:solidFill>
                <a:cs typeface="B Jadid" panose="00000700000000000000" pitchFamily="2" charset="-78"/>
              </a:rPr>
              <a:t>كيفيت</a:t>
            </a:r>
            <a:r>
              <a:rPr lang="fa-IR" sz="2300" dirty="0">
                <a:solidFill>
                  <a:srgbClr val="FF0000"/>
                </a:solidFill>
                <a:cs typeface="B Jadid" panose="00000700000000000000" pitchFamily="2" charset="-78"/>
              </a:rPr>
              <a:t> همه جانبه</a:t>
            </a:r>
          </a:p>
        </p:txBody>
      </p:sp>
    </p:spTree>
    <p:extLst>
      <p:ext uri="{BB962C8B-B14F-4D97-AF65-F5344CB8AC3E}">
        <p14:creationId xmlns:p14="http://schemas.microsoft.com/office/powerpoint/2010/main" val="3187632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33350"/>
            <a:ext cx="8839200" cy="597932"/>
          </a:xfrm>
          <a:prstGeom prst="rect">
            <a:avLst/>
          </a:prstGeom>
          <a:solidFill>
            <a:srgbClr val="0070C0"/>
          </a:solidFill>
        </p:spPr>
        <p:txBody>
          <a:bodyPr wrap="square" rtlCol="1">
            <a:spAutoFit/>
          </a:bodyPr>
          <a:lstStyle/>
          <a:p>
            <a:pPr algn="r" rtl="1"/>
            <a:endParaRPr lang="fa-IR" dirty="0">
              <a:solidFill>
                <a:prstClr val="black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0"/>
            <a:ext cx="1295400" cy="1047750"/>
          </a:xfrm>
          <a:prstGeom prst="rect">
            <a:avLst/>
          </a:prstGeom>
          <a:effectLst>
            <a:softEdge rad="31750"/>
          </a:effectLst>
        </p:spPr>
      </p:pic>
      <p:sp>
        <p:nvSpPr>
          <p:cNvPr id="6" name="TextBox 5"/>
          <p:cNvSpPr txBox="1"/>
          <p:nvPr/>
        </p:nvSpPr>
        <p:spPr>
          <a:xfrm>
            <a:off x="5486400" y="209550"/>
            <a:ext cx="28194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sz="2400" dirty="0">
                <a:solidFill>
                  <a:prstClr val="black"/>
                </a:solidFill>
                <a:cs typeface="B Jadid" panose="00000700000000000000" pitchFamily="2" charset="-78"/>
              </a:rPr>
              <a:t>کمیته روابط عمومی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209550"/>
            <a:ext cx="28194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sz="2400" dirty="0">
                <a:solidFill>
                  <a:prstClr val="black"/>
                </a:solidFill>
                <a:cs typeface="B Jadid" panose="00000700000000000000" pitchFamily="2" charset="-78"/>
              </a:rPr>
              <a:t>شورای منطقه ایران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855324" y="1962150"/>
            <a:ext cx="7298076" cy="5334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3600" kern="1200" dirty="0">
                <a:gradFill flip="none" rotWithShape="1">
                  <a:gsLst>
                    <a:gs pos="0">
                      <a:srgbClr val="26588D"/>
                    </a:gs>
                    <a:gs pos="100000">
                      <a:srgbClr val="4197C6"/>
                    </a:gs>
                  </a:gsLst>
                  <a:lin ang="16200000" scaled="1"/>
                  <a:tileRect/>
                </a:gradFill>
                <a:latin typeface="Arial Black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fa-IR" sz="4800" b="1">
                <a:solidFill>
                  <a:prstClr val="black"/>
                </a:solidFill>
                <a:cs typeface="B Jadid" panose="00000700000000000000" pitchFamily="2" charset="-78"/>
              </a:rPr>
              <a:t> کمیته ی روابط عمومی</a:t>
            </a:r>
          </a:p>
          <a:p>
            <a:pPr algn="ctr"/>
            <a:r>
              <a:rPr lang="fa-IR" sz="4800" b="1">
                <a:solidFill>
                  <a:prstClr val="black"/>
                </a:solidFill>
                <a:cs typeface="B Jadid" panose="00000700000000000000" pitchFamily="2" charset="-78"/>
              </a:rPr>
              <a:t>شورای منطقه ایران</a:t>
            </a:r>
            <a:endParaRPr lang="en-PH" sz="4800" b="1">
              <a:solidFill>
                <a:prstClr val="black"/>
              </a:solidFill>
              <a:cs typeface="B Jadid" panose="00000700000000000000" pitchFamily="2" charset="-7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81009" y="3562350"/>
            <a:ext cx="7086600" cy="830997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1">
            <a:spAutoFit/>
          </a:bodyPr>
          <a:lstStyle/>
          <a:p>
            <a:pPr algn="ctr"/>
            <a:r>
              <a:rPr lang="fa-IR" sz="4800" b="1" dirty="0">
                <a:solidFill>
                  <a:srgbClr val="FF0000"/>
                </a:solidFill>
                <a:cs typeface="B Jadid" panose="00000700000000000000" pitchFamily="2" charset="-78"/>
              </a:rPr>
              <a:t>تشکر از همکاری شما عزیزان </a:t>
            </a:r>
          </a:p>
        </p:txBody>
      </p:sp>
    </p:spTree>
    <p:extLst>
      <p:ext uri="{BB962C8B-B14F-4D97-AF65-F5344CB8AC3E}">
        <p14:creationId xmlns:p14="http://schemas.microsoft.com/office/powerpoint/2010/main" val="226838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33350"/>
            <a:ext cx="8839200" cy="597932"/>
          </a:xfrm>
          <a:prstGeom prst="rect">
            <a:avLst/>
          </a:prstGeom>
          <a:solidFill>
            <a:srgbClr val="0070C0"/>
          </a:solidFill>
        </p:spPr>
        <p:txBody>
          <a:bodyPr wrap="square" rtlCol="1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0"/>
            <a:ext cx="1295400" cy="1047750"/>
          </a:xfrm>
          <a:prstGeom prst="rect">
            <a:avLst/>
          </a:prstGeom>
          <a:effectLst>
            <a:softEdge rad="31750"/>
          </a:effectLst>
        </p:spPr>
      </p:pic>
      <p:sp>
        <p:nvSpPr>
          <p:cNvPr id="6" name="TextBox 5"/>
          <p:cNvSpPr txBox="1"/>
          <p:nvPr/>
        </p:nvSpPr>
        <p:spPr>
          <a:xfrm>
            <a:off x="5486400" y="209550"/>
            <a:ext cx="28194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B Jadid" panose="00000700000000000000" pitchFamily="2" charset="-78"/>
              </a:rPr>
              <a:t>کمیته روابط عمومی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209550"/>
            <a:ext cx="28194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B Jadid" panose="00000700000000000000" pitchFamily="2" charset="-78"/>
              </a:rPr>
              <a:t>شورای منطقه ایران</a:t>
            </a:r>
          </a:p>
        </p:txBody>
      </p:sp>
      <p:sp>
        <p:nvSpPr>
          <p:cNvPr id="3" name="Cloud Callout 2"/>
          <p:cNvSpPr/>
          <p:nvPr/>
        </p:nvSpPr>
        <p:spPr>
          <a:xfrm>
            <a:off x="2895600" y="1485900"/>
            <a:ext cx="5562600" cy="2457450"/>
          </a:xfrm>
          <a:prstGeom prst="cloudCallout">
            <a:avLst>
              <a:gd name="adj1" fmla="val -70837"/>
              <a:gd name="adj2" fmla="val 57907"/>
            </a:avLst>
          </a:prstGeom>
          <a:solidFill>
            <a:schemeClr val="tx1">
              <a:lumMod val="95000"/>
              <a:lumOff val="5000"/>
            </a:schemeClr>
          </a:solidFill>
          <a:ln>
            <a:solidFill>
              <a:srgbClr val="00206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4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cs typeface="B Jadid" panose="00000700000000000000" pitchFamily="2" charset="-78"/>
              </a:rPr>
              <a:t>ارتباط چیست</a:t>
            </a:r>
            <a:r>
              <a:rPr kumimoji="0" lang="fa-IR" sz="44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cs typeface="B Jadid" panose="00000700000000000000" pitchFamily="2" charset="-78"/>
              </a:rPr>
              <a:t> ؟</a:t>
            </a:r>
            <a:endParaRPr kumimoji="0" lang="fa-IR" sz="4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/>
              <a:cs typeface="B Jadid" panose="00000700000000000000" pitchFamily="2" charset="-78"/>
            </a:endParaRPr>
          </a:p>
        </p:txBody>
      </p:sp>
      <p:pic>
        <p:nvPicPr>
          <p:cNvPr id="11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52750"/>
            <a:ext cx="15240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9627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33350"/>
            <a:ext cx="8839200" cy="597932"/>
          </a:xfrm>
          <a:prstGeom prst="rect">
            <a:avLst/>
          </a:prstGeom>
          <a:solidFill>
            <a:srgbClr val="0070C0"/>
          </a:solidFill>
        </p:spPr>
        <p:txBody>
          <a:bodyPr wrap="square" rtlCol="1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0"/>
            <a:ext cx="1295400" cy="1047750"/>
          </a:xfrm>
          <a:prstGeom prst="rect">
            <a:avLst/>
          </a:prstGeom>
          <a:effectLst>
            <a:softEdge rad="31750"/>
          </a:effectLst>
        </p:spPr>
      </p:pic>
      <p:sp>
        <p:nvSpPr>
          <p:cNvPr id="6" name="TextBox 5"/>
          <p:cNvSpPr txBox="1"/>
          <p:nvPr/>
        </p:nvSpPr>
        <p:spPr>
          <a:xfrm>
            <a:off x="5486400" y="209550"/>
            <a:ext cx="28194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B Jadid" panose="00000700000000000000" pitchFamily="2" charset="-78"/>
              </a:rPr>
              <a:t>کمیته روابط عمومی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209550"/>
            <a:ext cx="28194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B Jadid" panose="00000700000000000000" pitchFamily="2" charset="-78"/>
              </a:rPr>
              <a:t>شورای منطقه ایران</a:t>
            </a:r>
          </a:p>
        </p:txBody>
      </p:sp>
      <p:sp>
        <p:nvSpPr>
          <p:cNvPr id="2" name="Vertical Scroll 1"/>
          <p:cNvSpPr/>
          <p:nvPr/>
        </p:nvSpPr>
        <p:spPr>
          <a:xfrm>
            <a:off x="533400" y="4171950"/>
            <a:ext cx="1066800" cy="685800"/>
          </a:xfrm>
          <a:prstGeom prst="verticalScroll">
            <a:avLst/>
          </a:prstGeom>
          <a:solidFill>
            <a:srgbClr val="FFFF00"/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B Jadid" panose="00000700000000000000" pitchFamily="2" charset="-78"/>
              </a:rPr>
              <a:t>ارتباط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1600" b="1" dirty="0">
                <a:solidFill>
                  <a:prstClr val="black"/>
                </a:solidFill>
                <a:latin typeface="Calibri"/>
                <a:cs typeface="B Jadid" panose="00000700000000000000" pitchFamily="2" charset="-78"/>
              </a:rPr>
              <a:t>چیست ؟</a:t>
            </a:r>
            <a:endParaRPr kumimoji="0" lang="fa-IR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B Jadid" panose="00000700000000000000" pitchFamily="2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62F4285-AD62-448D-BAFE-0C28B1002DFA}"/>
              </a:ext>
            </a:extLst>
          </p:cNvPr>
          <p:cNvSpPr txBox="1"/>
          <p:nvPr/>
        </p:nvSpPr>
        <p:spPr>
          <a:xfrm>
            <a:off x="533400" y="1301659"/>
            <a:ext cx="8382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fa-IR" sz="3200" dirty="0">
                <a:cs typeface="B Jadid" panose="00000700000000000000" pitchFamily="2" charset="-78"/>
              </a:rPr>
              <a:t>انتقال یا تبادل اطلاعات با دیگران از طریق </a:t>
            </a:r>
            <a:r>
              <a:rPr lang="fa-IR" sz="3200" dirty="0">
                <a:solidFill>
                  <a:srgbClr val="0070C0"/>
                </a:solidFill>
                <a:cs typeface="B Jadid" panose="00000700000000000000" pitchFamily="2" charset="-78"/>
              </a:rPr>
              <a:t>صحبت‌کردن،</a:t>
            </a:r>
            <a:r>
              <a:rPr lang="fa-IR" sz="3200" dirty="0">
                <a:cs typeface="B Jadid" panose="00000700000000000000" pitchFamily="2" charset="-78"/>
              </a:rPr>
              <a:t> </a:t>
            </a:r>
            <a:r>
              <a:rPr lang="fa-IR" sz="3200" dirty="0">
                <a:solidFill>
                  <a:srgbClr val="FF0000"/>
                </a:solidFill>
                <a:cs typeface="B Jadid" panose="00000700000000000000" pitchFamily="2" charset="-78"/>
              </a:rPr>
              <a:t>نوشتن</a:t>
            </a:r>
            <a:r>
              <a:rPr lang="fa-IR" sz="3200" dirty="0">
                <a:cs typeface="B Jadid" panose="00000700000000000000" pitchFamily="2" charset="-78"/>
              </a:rPr>
              <a:t> یا با استفاده از </a:t>
            </a:r>
            <a:r>
              <a:rPr lang="fa-IR" sz="3200" dirty="0">
                <a:solidFill>
                  <a:srgbClr val="00B050"/>
                </a:solidFill>
                <a:cs typeface="B Jadid" panose="00000700000000000000" pitchFamily="2" charset="-78"/>
              </a:rPr>
              <a:t>رسانه ‌های </a:t>
            </a:r>
            <a:r>
              <a:rPr lang="fa-IR" sz="3200" dirty="0" smtClean="0">
                <a:solidFill>
                  <a:srgbClr val="00B050"/>
                </a:solidFill>
                <a:cs typeface="B Jadid" panose="00000700000000000000" pitchFamily="2" charset="-78"/>
              </a:rPr>
              <a:t>دیگر</a:t>
            </a:r>
            <a:r>
              <a:rPr lang="fa-IR" sz="3200" dirty="0" smtClean="0">
                <a:cs typeface="B Jadid" panose="00000700000000000000" pitchFamily="2" charset="-78"/>
              </a:rPr>
              <a:t>.</a:t>
            </a:r>
          </a:p>
          <a:p>
            <a:pPr algn="just" rtl="1"/>
            <a:endParaRPr lang="fa-IR" sz="3200" dirty="0">
              <a:cs typeface="B Jadid" panose="00000700000000000000" pitchFamily="2" charset="-78"/>
            </a:endParaRPr>
          </a:p>
          <a:p>
            <a:pPr algn="just" rtl="1"/>
            <a:r>
              <a:rPr lang="fa-IR" sz="3200" dirty="0" smtClean="0">
                <a:cs typeface="B Jadid" panose="00000700000000000000" pitchFamily="2" charset="-78"/>
              </a:rPr>
              <a:t>به </a:t>
            </a:r>
            <a:r>
              <a:rPr lang="fa-IR" sz="3200" dirty="0">
                <a:cs typeface="B Jadid" panose="00000700000000000000" pitchFamily="2" charset="-78"/>
              </a:rPr>
              <a:t>عبارتی فرآیند استفاده از کلمات، صداها، علائم یا رفتارها، به ‌منظور </a:t>
            </a:r>
            <a:r>
              <a:rPr lang="fa-IR" sz="3200" dirty="0">
                <a:solidFill>
                  <a:srgbClr val="00B050"/>
                </a:solidFill>
                <a:cs typeface="B Jadid" panose="00000700000000000000" pitchFamily="2" charset="-78"/>
              </a:rPr>
              <a:t>بیان</a:t>
            </a:r>
            <a:r>
              <a:rPr lang="fa-IR" sz="3200" dirty="0">
                <a:cs typeface="B Jadid" panose="00000700000000000000" pitchFamily="2" charset="-78"/>
              </a:rPr>
              <a:t> یا </a:t>
            </a:r>
            <a:r>
              <a:rPr lang="fa-IR" sz="3200" dirty="0">
                <a:solidFill>
                  <a:srgbClr val="FF0000"/>
                </a:solidFill>
                <a:cs typeface="B Jadid" panose="00000700000000000000" pitchFamily="2" charset="-78"/>
              </a:rPr>
              <a:t>انتقال</a:t>
            </a:r>
            <a:r>
              <a:rPr lang="fa-IR" sz="3200" dirty="0">
                <a:cs typeface="B Jadid" panose="00000700000000000000" pitchFamily="2" charset="-78"/>
              </a:rPr>
              <a:t> اطلاعات، ایده‌ها، افکار، احساسات و غیره با دیگران است.</a:t>
            </a:r>
            <a:endParaRPr lang="en-US" sz="3200" dirty="0">
              <a:cs typeface="B Jadid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72923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33350"/>
            <a:ext cx="8839200" cy="597932"/>
          </a:xfrm>
          <a:prstGeom prst="rect">
            <a:avLst/>
          </a:prstGeom>
          <a:solidFill>
            <a:srgbClr val="0070C0"/>
          </a:solidFill>
        </p:spPr>
        <p:txBody>
          <a:bodyPr wrap="square" rtlCol="1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0"/>
            <a:ext cx="1295400" cy="1047750"/>
          </a:xfrm>
          <a:prstGeom prst="rect">
            <a:avLst/>
          </a:prstGeom>
          <a:effectLst>
            <a:softEdge rad="31750"/>
          </a:effectLst>
        </p:spPr>
      </p:pic>
      <p:sp>
        <p:nvSpPr>
          <p:cNvPr id="6" name="TextBox 5"/>
          <p:cNvSpPr txBox="1"/>
          <p:nvPr/>
        </p:nvSpPr>
        <p:spPr>
          <a:xfrm>
            <a:off x="5486400" y="209550"/>
            <a:ext cx="28194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B Jadid" panose="00000700000000000000" pitchFamily="2" charset="-78"/>
              </a:rPr>
              <a:t>کمیته روابط عمومی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209550"/>
            <a:ext cx="28194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B Jadid" panose="00000700000000000000" pitchFamily="2" charset="-78"/>
              </a:rPr>
              <a:t>شورای منطقه ایران</a:t>
            </a:r>
          </a:p>
        </p:txBody>
      </p:sp>
      <p:sp>
        <p:nvSpPr>
          <p:cNvPr id="3" name="Cloud Callout 2"/>
          <p:cNvSpPr/>
          <p:nvPr/>
        </p:nvSpPr>
        <p:spPr>
          <a:xfrm>
            <a:off x="3048000" y="1378663"/>
            <a:ext cx="5334000" cy="2412287"/>
          </a:xfrm>
          <a:prstGeom prst="cloudCallout">
            <a:avLst>
              <a:gd name="adj1" fmla="val -75963"/>
              <a:gd name="adj2" fmla="val 64888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206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B Jadid" panose="00000700000000000000" pitchFamily="2" charset="-78"/>
              </a:rPr>
              <a:t>هدف از برقراری</a:t>
            </a:r>
            <a:r>
              <a:rPr kumimoji="0" lang="fa-IR" sz="44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B Jadid" panose="00000700000000000000" pitchFamily="2" charset="-78"/>
              </a:rPr>
              <a:t> ارتباط</a:t>
            </a:r>
            <a:endParaRPr kumimoji="0" lang="fa-IR" sz="4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B Jadid" panose="00000700000000000000" pitchFamily="2" charset="-78"/>
            </a:endParaRPr>
          </a:p>
        </p:txBody>
      </p:sp>
      <p:sp>
        <p:nvSpPr>
          <p:cNvPr id="2" name="Vertical Scroll 1"/>
          <p:cNvSpPr/>
          <p:nvPr/>
        </p:nvSpPr>
        <p:spPr>
          <a:xfrm>
            <a:off x="228600" y="3486150"/>
            <a:ext cx="1394716" cy="1371600"/>
          </a:xfrm>
          <a:prstGeom prst="verticalScroll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2800" b="1" dirty="0">
                <a:solidFill>
                  <a:srgbClr val="FFFF00"/>
                </a:solidFill>
                <a:latin typeface="Calibri"/>
                <a:cs typeface="B Jadid" panose="00000700000000000000" pitchFamily="2" charset="-78"/>
              </a:rPr>
              <a:t>ارتباط</a:t>
            </a:r>
            <a:endParaRPr kumimoji="0" lang="fa-IR" sz="2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/>
              <a:cs typeface="B Jadid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3807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33350"/>
            <a:ext cx="8839200" cy="597932"/>
          </a:xfrm>
          <a:prstGeom prst="rect">
            <a:avLst/>
          </a:prstGeom>
          <a:solidFill>
            <a:srgbClr val="0070C0"/>
          </a:solidFill>
        </p:spPr>
        <p:txBody>
          <a:bodyPr wrap="square" rtlCol="1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0"/>
            <a:ext cx="1295400" cy="1047750"/>
          </a:xfrm>
          <a:prstGeom prst="rect">
            <a:avLst/>
          </a:prstGeom>
          <a:effectLst>
            <a:softEdge rad="31750"/>
          </a:effectLst>
        </p:spPr>
      </p:pic>
      <p:sp>
        <p:nvSpPr>
          <p:cNvPr id="6" name="TextBox 5"/>
          <p:cNvSpPr txBox="1"/>
          <p:nvPr/>
        </p:nvSpPr>
        <p:spPr>
          <a:xfrm>
            <a:off x="5486400" y="209550"/>
            <a:ext cx="28194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B Jadid" panose="00000700000000000000" pitchFamily="2" charset="-78"/>
              </a:rPr>
              <a:t>کمیته روابط عمومی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209550"/>
            <a:ext cx="28194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B Jadid" panose="00000700000000000000" pitchFamily="2" charset="-78"/>
              </a:rPr>
              <a:t>شورای منطقه ایران</a:t>
            </a:r>
          </a:p>
        </p:txBody>
      </p:sp>
      <p:sp>
        <p:nvSpPr>
          <p:cNvPr id="2" name="Vertical Scroll 1"/>
          <p:cNvSpPr/>
          <p:nvPr/>
        </p:nvSpPr>
        <p:spPr>
          <a:xfrm>
            <a:off x="381000" y="4291014"/>
            <a:ext cx="3429000" cy="642936"/>
          </a:xfrm>
          <a:prstGeom prst="verticalScroll">
            <a:avLst>
              <a:gd name="adj" fmla="val 20490"/>
            </a:avLst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B Jadid" panose="00000700000000000000" pitchFamily="2" charset="-78"/>
              </a:rPr>
              <a:t>هدف از </a:t>
            </a:r>
            <a:r>
              <a:rPr kumimoji="0" lang="fa-IR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B Jadid" panose="00000700000000000000" pitchFamily="2" charset="-78"/>
              </a:rPr>
              <a:t>برقرای</a:t>
            </a:r>
            <a:r>
              <a:rPr kumimoji="0" lang="fa-IR" sz="2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B Jadid" panose="00000700000000000000" pitchFamily="2" charset="-78"/>
              </a:rPr>
              <a:t> ارتباط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62F4285-AD62-448D-BAFE-0C28B1002DFA}"/>
              </a:ext>
            </a:extLst>
          </p:cNvPr>
          <p:cNvSpPr txBox="1"/>
          <p:nvPr/>
        </p:nvSpPr>
        <p:spPr>
          <a:xfrm>
            <a:off x="304800" y="1110317"/>
            <a:ext cx="8534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fa-IR" sz="3200" dirty="0">
                <a:cs typeface="B Jadid" panose="00000700000000000000" pitchFamily="2" charset="-78"/>
              </a:rPr>
              <a:t>هدف ما از برقراری ارتباط، رسیدن به </a:t>
            </a:r>
            <a:r>
              <a:rPr lang="fa-IR" sz="3200" dirty="0">
                <a:solidFill>
                  <a:srgbClr val="FF0000"/>
                </a:solidFill>
                <a:cs typeface="B Jadid" panose="00000700000000000000" pitchFamily="2" charset="-78"/>
              </a:rPr>
              <a:t>یک نتیجه‌ی مشترک</a:t>
            </a:r>
            <a:r>
              <a:rPr lang="fa-IR" sz="3200" dirty="0">
                <a:cs typeface="B Jadid" panose="00000700000000000000" pitchFamily="2" charset="-78"/>
              </a:rPr>
              <a:t> بین </a:t>
            </a:r>
            <a:r>
              <a:rPr lang="fa-IR" sz="3200" dirty="0">
                <a:solidFill>
                  <a:srgbClr val="0070C0"/>
                </a:solidFill>
                <a:cs typeface="B Jadid" panose="00000700000000000000" pitchFamily="2" charset="-78"/>
              </a:rPr>
              <a:t>گیرنده</a:t>
            </a:r>
            <a:r>
              <a:rPr lang="fa-IR" sz="3200" dirty="0">
                <a:cs typeface="B Jadid" panose="00000700000000000000" pitchFamily="2" charset="-78"/>
              </a:rPr>
              <a:t> و </a:t>
            </a:r>
            <a:r>
              <a:rPr lang="fa-IR" sz="3200" dirty="0">
                <a:solidFill>
                  <a:srgbClr val="00B050"/>
                </a:solidFill>
                <a:cs typeface="B Jadid" panose="00000700000000000000" pitchFamily="2" charset="-78"/>
              </a:rPr>
              <a:t>فرستنده</a:t>
            </a:r>
            <a:r>
              <a:rPr lang="fa-IR" sz="3200" dirty="0">
                <a:cs typeface="B Jadid" panose="00000700000000000000" pitchFamily="2" charset="-78"/>
              </a:rPr>
              <a:t> پیام است</a:t>
            </a:r>
            <a:r>
              <a:rPr lang="fa-IR" sz="3200" dirty="0" smtClean="0">
                <a:cs typeface="B Jadid" panose="00000700000000000000" pitchFamily="2" charset="-78"/>
              </a:rPr>
              <a:t>.</a:t>
            </a:r>
            <a:endParaRPr lang="fa-IR" sz="3200" dirty="0">
              <a:cs typeface="B Jadid" panose="000007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3200" dirty="0">
                <a:cs typeface="B Jadid" panose="00000700000000000000" pitchFamily="2" charset="-78"/>
              </a:rPr>
              <a:t>اگر به این هدف </a:t>
            </a:r>
            <a:r>
              <a:rPr lang="fa-IR" sz="3200" dirty="0" smtClean="0">
                <a:cs typeface="B Jadid" panose="00000700000000000000" pitchFamily="2" charset="-78"/>
              </a:rPr>
              <a:t>برسیم </a:t>
            </a:r>
            <a:r>
              <a:rPr lang="fa-IR" sz="3200" dirty="0" smtClean="0">
                <a:solidFill>
                  <a:srgbClr val="3333CC"/>
                </a:solidFill>
                <a:cs typeface="B Jadid" panose="00000700000000000000" pitchFamily="2" charset="-78"/>
              </a:rPr>
              <a:t>ارتباط </a:t>
            </a:r>
            <a:r>
              <a:rPr lang="fa-IR" sz="3200" dirty="0">
                <a:solidFill>
                  <a:srgbClr val="3333CC"/>
                </a:solidFill>
                <a:cs typeface="B Jadid" panose="00000700000000000000" pitchFamily="2" charset="-78"/>
              </a:rPr>
              <a:t>تاثیرگذار</a:t>
            </a:r>
            <a:r>
              <a:rPr lang="fa-IR" sz="3200" dirty="0">
                <a:cs typeface="B Jadid" panose="00000700000000000000" pitchFamily="2" charset="-78"/>
              </a:rPr>
              <a:t> خواهد بود</a:t>
            </a:r>
            <a:r>
              <a:rPr lang="fa-IR" sz="3200" dirty="0" smtClean="0">
                <a:cs typeface="B Jadid" panose="00000700000000000000" pitchFamily="2" charset="-78"/>
              </a:rPr>
              <a:t>.</a:t>
            </a:r>
            <a:endParaRPr lang="fa-IR" sz="3200" dirty="0">
              <a:cs typeface="B Jadid" panose="000007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3200" dirty="0">
                <a:cs typeface="B Jadid" panose="00000700000000000000" pitchFamily="2" charset="-78"/>
              </a:rPr>
              <a:t>برقراری </a:t>
            </a:r>
            <a:r>
              <a:rPr lang="fa-IR" sz="3200" dirty="0" smtClean="0">
                <a:solidFill>
                  <a:srgbClr val="FF0000"/>
                </a:solidFill>
                <a:cs typeface="B Jadid" panose="00000700000000000000" pitchFamily="2" charset="-78"/>
              </a:rPr>
              <a:t>ارتباط</a:t>
            </a:r>
            <a:r>
              <a:rPr lang="fa-IR" sz="3200" dirty="0" smtClean="0">
                <a:cs typeface="B Jadid" panose="00000700000000000000" pitchFamily="2" charset="-78"/>
              </a:rPr>
              <a:t> </a:t>
            </a:r>
            <a:r>
              <a:rPr lang="fa-IR" sz="3200" dirty="0">
                <a:cs typeface="B Jadid" panose="00000700000000000000" pitchFamily="2" charset="-78"/>
              </a:rPr>
              <a:t>می‌تواند دلایل زیادی داشته باشد،</a:t>
            </a:r>
          </a:p>
        </p:txBody>
      </p:sp>
    </p:spTree>
    <p:extLst>
      <p:ext uri="{BB962C8B-B14F-4D97-AF65-F5344CB8AC3E}">
        <p14:creationId xmlns:p14="http://schemas.microsoft.com/office/powerpoint/2010/main" val="3574070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33350"/>
            <a:ext cx="8839200" cy="597932"/>
          </a:xfrm>
          <a:prstGeom prst="rect">
            <a:avLst/>
          </a:prstGeom>
          <a:solidFill>
            <a:srgbClr val="0070C0"/>
          </a:solidFill>
        </p:spPr>
        <p:txBody>
          <a:bodyPr wrap="square" rtlCol="1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0"/>
            <a:ext cx="1295400" cy="1047750"/>
          </a:xfrm>
          <a:prstGeom prst="rect">
            <a:avLst/>
          </a:prstGeom>
          <a:effectLst>
            <a:softEdge rad="31750"/>
          </a:effectLst>
        </p:spPr>
      </p:pic>
      <p:sp>
        <p:nvSpPr>
          <p:cNvPr id="6" name="TextBox 5"/>
          <p:cNvSpPr txBox="1"/>
          <p:nvPr/>
        </p:nvSpPr>
        <p:spPr>
          <a:xfrm>
            <a:off x="5486400" y="209550"/>
            <a:ext cx="28194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B Jadid" panose="00000700000000000000" pitchFamily="2" charset="-78"/>
              </a:rPr>
              <a:t>کمیته روابط عمومی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209550"/>
            <a:ext cx="28194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B Jadid" panose="00000700000000000000" pitchFamily="2" charset="-78"/>
              </a:rPr>
              <a:t>شورای منطقه ایران</a:t>
            </a:r>
          </a:p>
        </p:txBody>
      </p:sp>
      <p:sp>
        <p:nvSpPr>
          <p:cNvPr id="2" name="Vertical Scroll 1"/>
          <p:cNvSpPr/>
          <p:nvPr/>
        </p:nvSpPr>
        <p:spPr>
          <a:xfrm>
            <a:off x="5715000" y="1154025"/>
            <a:ext cx="2146443" cy="997122"/>
          </a:xfrm>
          <a:prstGeom prst="verticalScroll">
            <a:avLst>
              <a:gd name="adj" fmla="val 17585"/>
            </a:avLst>
          </a:prstGeom>
          <a:solidFill>
            <a:srgbClr val="002060"/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3600" b="1" dirty="0">
                <a:solidFill>
                  <a:srgbClr val="FFFF00"/>
                </a:solidFill>
                <a:latin typeface="Calibri"/>
                <a:cs typeface="B Jadid" panose="00000700000000000000" pitchFamily="2" charset="-78"/>
              </a:rPr>
              <a:t>ارتباط</a:t>
            </a:r>
            <a:endParaRPr kumimoji="0" lang="fa-IR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/>
              <a:cs typeface="B Jadid" panose="00000700000000000000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2608243"/>
            <a:ext cx="7616575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fa-IR" sz="3200" dirty="0">
                <a:solidFill>
                  <a:srgbClr val="FF0000"/>
                </a:solidFill>
                <a:cs typeface="B Jadid" panose="00000700000000000000" pitchFamily="2" charset="-78"/>
              </a:rPr>
              <a:t>غیر مستقیم </a:t>
            </a:r>
            <a:r>
              <a:rPr lang="fa-IR" sz="2400" dirty="0">
                <a:cs typeface="B Jadid" panose="00000700000000000000" pitchFamily="2" charset="-78"/>
              </a:rPr>
              <a:t>(نامه نگاری ، سایت ، اطلاع رسانی محیطی ، تلفن گویا و ...)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7849" y="3867150"/>
            <a:ext cx="7772400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fa-IR" sz="3200" dirty="0">
                <a:solidFill>
                  <a:srgbClr val="FF0000"/>
                </a:solidFill>
                <a:cs typeface="B Jadid" panose="00000700000000000000" pitchFamily="2" charset="-78"/>
              </a:rPr>
              <a:t>مستقیم </a:t>
            </a:r>
            <a:r>
              <a:rPr lang="fa-IR" sz="2400" dirty="0">
                <a:cs typeface="B Jadid" panose="00000700000000000000" pitchFamily="2" charset="-78"/>
              </a:rPr>
              <a:t>(ملاقات و ارتباط های حضوری ، رویدادها و همایش ها ، جلسات رسمی  و مذاکره)</a:t>
            </a:r>
          </a:p>
        </p:txBody>
      </p:sp>
      <p:sp>
        <p:nvSpPr>
          <p:cNvPr id="12" name="Right Brace 11"/>
          <p:cNvSpPr/>
          <p:nvPr/>
        </p:nvSpPr>
        <p:spPr>
          <a:xfrm>
            <a:off x="8382000" y="2647950"/>
            <a:ext cx="353602" cy="2057400"/>
          </a:xfrm>
          <a:prstGeom prst="rightBrace">
            <a:avLst>
              <a:gd name="adj1" fmla="val 69247"/>
              <a:gd name="adj2" fmla="val 50000"/>
            </a:avLst>
          </a:prstGeom>
          <a:solidFill>
            <a:srgbClr val="00B050"/>
          </a:solidFill>
          <a:ln w="762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57382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33350"/>
            <a:ext cx="8839200" cy="597932"/>
          </a:xfrm>
          <a:prstGeom prst="rect">
            <a:avLst/>
          </a:prstGeom>
          <a:solidFill>
            <a:srgbClr val="0070C0"/>
          </a:solidFill>
        </p:spPr>
        <p:txBody>
          <a:bodyPr wrap="square" rtlCol="1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0"/>
            <a:ext cx="1295400" cy="1047750"/>
          </a:xfrm>
          <a:prstGeom prst="rect">
            <a:avLst/>
          </a:prstGeom>
          <a:effectLst>
            <a:softEdge rad="31750"/>
          </a:effectLst>
        </p:spPr>
      </p:pic>
      <p:sp>
        <p:nvSpPr>
          <p:cNvPr id="6" name="TextBox 5"/>
          <p:cNvSpPr txBox="1"/>
          <p:nvPr/>
        </p:nvSpPr>
        <p:spPr>
          <a:xfrm>
            <a:off x="5486400" y="209550"/>
            <a:ext cx="28194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B Jadid" panose="00000700000000000000" pitchFamily="2" charset="-78"/>
              </a:rPr>
              <a:t>کمیته روابط عمومی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209550"/>
            <a:ext cx="28194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B Jadid" panose="00000700000000000000" pitchFamily="2" charset="-78"/>
              </a:rPr>
              <a:t>شورای منطقه ایران</a:t>
            </a:r>
          </a:p>
        </p:txBody>
      </p:sp>
      <p:sp>
        <p:nvSpPr>
          <p:cNvPr id="2" name="Explosion 1 1"/>
          <p:cNvSpPr/>
          <p:nvPr/>
        </p:nvSpPr>
        <p:spPr>
          <a:xfrm>
            <a:off x="914400" y="1181100"/>
            <a:ext cx="7734728" cy="3505200"/>
          </a:xfrm>
          <a:prstGeom prst="irregularSeal1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4800" b="1" dirty="0" smtClean="0">
                <a:solidFill>
                  <a:schemeClr val="tx1"/>
                </a:solidFill>
                <a:cs typeface="B Jadid" panose="00000700000000000000" pitchFamily="2" charset="-78"/>
              </a:rPr>
              <a:t>مذاکره چیست؟</a:t>
            </a:r>
            <a:endParaRPr lang="fa-IR" sz="4800" b="1" dirty="0">
              <a:solidFill>
                <a:schemeClr val="tx1"/>
              </a:solidFill>
              <a:cs typeface="B Jadid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36849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33350"/>
            <a:ext cx="8839200" cy="597932"/>
          </a:xfrm>
          <a:prstGeom prst="rect">
            <a:avLst/>
          </a:prstGeom>
          <a:solidFill>
            <a:srgbClr val="0070C0"/>
          </a:solidFill>
        </p:spPr>
        <p:txBody>
          <a:bodyPr wrap="square" rtlCol="1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0"/>
            <a:ext cx="1295400" cy="1047750"/>
          </a:xfrm>
          <a:prstGeom prst="rect">
            <a:avLst/>
          </a:prstGeom>
          <a:effectLst>
            <a:softEdge rad="31750"/>
          </a:effectLst>
        </p:spPr>
      </p:pic>
      <p:sp>
        <p:nvSpPr>
          <p:cNvPr id="6" name="TextBox 5"/>
          <p:cNvSpPr txBox="1"/>
          <p:nvPr/>
        </p:nvSpPr>
        <p:spPr>
          <a:xfrm>
            <a:off x="5486400" y="209550"/>
            <a:ext cx="28194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B Jadid" panose="00000700000000000000" pitchFamily="2" charset="-78"/>
              </a:rPr>
              <a:t>کمیته روابط عمومی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209550"/>
            <a:ext cx="28194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B Jadid" panose="00000700000000000000" pitchFamily="2" charset="-78"/>
              </a:rPr>
              <a:t>شورای منطقه ایران</a:t>
            </a:r>
          </a:p>
        </p:txBody>
      </p:sp>
      <p:sp>
        <p:nvSpPr>
          <p:cNvPr id="2" name="Vertical Scroll 1"/>
          <p:cNvSpPr/>
          <p:nvPr/>
        </p:nvSpPr>
        <p:spPr>
          <a:xfrm>
            <a:off x="228600" y="4400550"/>
            <a:ext cx="2971800" cy="457200"/>
          </a:xfrm>
          <a:prstGeom prst="verticalScroll">
            <a:avLst>
              <a:gd name="adj" fmla="val 16352"/>
            </a:avLst>
          </a:prstGeom>
          <a:solidFill>
            <a:srgbClr val="FFFF00"/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B Jadid" panose="00000700000000000000" pitchFamily="2" charset="-78"/>
              </a:rPr>
              <a:t>مذاکره</a:t>
            </a:r>
            <a:r>
              <a:rPr kumimoji="0" lang="fa-IR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B Jadid" panose="00000700000000000000" pitchFamily="2" charset="-78"/>
              </a:rPr>
              <a:t> </a:t>
            </a:r>
            <a:r>
              <a:rPr kumimoji="0" lang="fa-IR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B Jadid" panose="00000700000000000000" pitchFamily="2" charset="-78"/>
              </a:rPr>
              <a:t>چیست </a:t>
            </a:r>
            <a:r>
              <a:rPr kumimoji="0" lang="fa-IR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B Jadid" panose="00000700000000000000" pitchFamily="2" charset="-78"/>
              </a:rPr>
              <a:t>؟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62F4285-AD62-448D-BAFE-0C28B1002DFA}"/>
              </a:ext>
            </a:extLst>
          </p:cNvPr>
          <p:cNvSpPr txBox="1"/>
          <p:nvPr/>
        </p:nvSpPr>
        <p:spPr>
          <a:xfrm>
            <a:off x="381000" y="1248073"/>
            <a:ext cx="85344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rtl="1"/>
            <a:r>
              <a:rPr lang="fa-IR" sz="2400" dirty="0">
                <a:solidFill>
                  <a:srgbClr val="00B050"/>
                </a:solidFill>
                <a:cs typeface="B Jadid" panose="00000700000000000000" pitchFamily="2" charset="-78"/>
              </a:rPr>
              <a:t>مذاکره گفتگویی بین دو یا چند طرف برای دستیابی به نتیجه ‌ای سودآور [یا مطلوب] برای طرف‌های درگیر </a:t>
            </a:r>
            <a:r>
              <a:rPr lang="fa-IR" sz="2400" dirty="0" smtClean="0">
                <a:solidFill>
                  <a:srgbClr val="00B050"/>
                </a:solidFill>
                <a:cs typeface="B Jadid" panose="00000700000000000000" pitchFamily="2" charset="-78"/>
              </a:rPr>
              <a:t>است.</a:t>
            </a:r>
          </a:p>
          <a:p>
            <a:pPr lvl="0" algn="just" rtl="1"/>
            <a:endParaRPr lang="fa-IR" sz="2000" dirty="0">
              <a:solidFill>
                <a:prstClr val="black"/>
              </a:solidFill>
              <a:cs typeface="B Jadid" panose="00000700000000000000" pitchFamily="2" charset="-78"/>
            </a:endParaRPr>
          </a:p>
          <a:p>
            <a:pPr lvl="0" algn="just" rtl="1"/>
            <a:r>
              <a:rPr lang="fa-IR" sz="2400" dirty="0">
                <a:solidFill>
                  <a:srgbClr val="FF0000"/>
                </a:solidFill>
                <a:cs typeface="B Jadid" panose="00000700000000000000" pitchFamily="2" charset="-78"/>
              </a:rPr>
              <a:t>مذاکره فرآیند تشخیص اولویت ها، اولویت بندی آنها، برنامه ریزی برای چانه زنی ، بحث بر روی آنها و توافق بر سر آنهاست</a:t>
            </a:r>
            <a:r>
              <a:rPr lang="fa-IR" sz="2400" dirty="0" smtClean="0">
                <a:solidFill>
                  <a:srgbClr val="FF0000"/>
                </a:solidFill>
                <a:cs typeface="B Jadid" panose="00000700000000000000" pitchFamily="2" charset="-78"/>
              </a:rPr>
              <a:t>.</a:t>
            </a:r>
          </a:p>
          <a:p>
            <a:pPr lvl="0" algn="just" rtl="1"/>
            <a:endParaRPr lang="fa-IR" sz="2000" dirty="0">
              <a:solidFill>
                <a:srgbClr val="FF0000"/>
              </a:solidFill>
              <a:cs typeface="B Jadid" panose="00000700000000000000" pitchFamily="2" charset="-78"/>
            </a:endParaRPr>
          </a:p>
          <a:p>
            <a:pPr lvl="0" algn="just" rtl="1"/>
            <a:r>
              <a:rPr lang="fa-IR" sz="2400" dirty="0">
                <a:solidFill>
                  <a:prstClr val="black"/>
                </a:solidFill>
                <a:cs typeface="B Jadid" panose="00000700000000000000" pitchFamily="2" charset="-78"/>
              </a:rPr>
              <a:t>مذاکره همواره با تبادل امتیازات همراه </a:t>
            </a:r>
            <a:r>
              <a:rPr lang="fa-IR" sz="2400" dirty="0" smtClean="0">
                <a:solidFill>
                  <a:prstClr val="black"/>
                </a:solidFill>
                <a:cs typeface="B Jadid" panose="00000700000000000000" pitchFamily="2" charset="-78"/>
              </a:rPr>
              <a:t>است. امتیازاتی </a:t>
            </a:r>
            <a:r>
              <a:rPr lang="fa-IR" sz="2400" dirty="0">
                <a:solidFill>
                  <a:prstClr val="black"/>
                </a:solidFill>
                <a:cs typeface="B Jadid" panose="00000700000000000000" pitchFamily="2" charset="-78"/>
              </a:rPr>
              <a:t>که ممکن است بزرگ، کوچک، مادی، معنوی، مشهود یا نا مشهود </a:t>
            </a:r>
            <a:r>
              <a:rPr lang="fa-IR" sz="2400" dirty="0" smtClean="0">
                <a:solidFill>
                  <a:prstClr val="black"/>
                </a:solidFill>
                <a:cs typeface="B Jadid" panose="00000700000000000000" pitchFamily="2" charset="-78"/>
              </a:rPr>
              <a:t>باشند.</a:t>
            </a:r>
            <a:endParaRPr lang="fa-IR" sz="2400" dirty="0">
              <a:solidFill>
                <a:prstClr val="black"/>
              </a:solidFill>
              <a:cs typeface="B Jadid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20345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33350"/>
            <a:ext cx="8839200" cy="597932"/>
          </a:xfrm>
          <a:prstGeom prst="rect">
            <a:avLst/>
          </a:prstGeom>
          <a:solidFill>
            <a:srgbClr val="0070C0"/>
          </a:solidFill>
        </p:spPr>
        <p:txBody>
          <a:bodyPr wrap="square" rtlCol="1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0"/>
            <a:ext cx="1295400" cy="1047750"/>
          </a:xfrm>
          <a:prstGeom prst="rect">
            <a:avLst/>
          </a:prstGeom>
          <a:effectLst>
            <a:softEdge rad="31750"/>
          </a:effectLst>
        </p:spPr>
      </p:pic>
      <p:sp>
        <p:nvSpPr>
          <p:cNvPr id="6" name="TextBox 5"/>
          <p:cNvSpPr txBox="1"/>
          <p:nvPr/>
        </p:nvSpPr>
        <p:spPr>
          <a:xfrm>
            <a:off x="5486400" y="209550"/>
            <a:ext cx="28194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B Jadid" panose="00000700000000000000" pitchFamily="2" charset="-78"/>
              </a:rPr>
              <a:t>کمیته روابط عمومی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209550"/>
            <a:ext cx="28194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B Jadid" panose="00000700000000000000" pitchFamily="2" charset="-78"/>
              </a:rPr>
              <a:t>شورای منطقه ایران</a:t>
            </a:r>
          </a:p>
        </p:txBody>
      </p:sp>
      <p:sp>
        <p:nvSpPr>
          <p:cNvPr id="3" name="Cloud Callout 2"/>
          <p:cNvSpPr/>
          <p:nvPr/>
        </p:nvSpPr>
        <p:spPr>
          <a:xfrm>
            <a:off x="3429000" y="1303691"/>
            <a:ext cx="4114800" cy="1341497"/>
          </a:xfrm>
          <a:prstGeom prst="cloudCallout">
            <a:avLst>
              <a:gd name="adj1" fmla="val -76512"/>
              <a:gd name="adj2" fmla="val 65251"/>
            </a:avLst>
          </a:prstGeom>
          <a:solidFill>
            <a:srgbClr val="C00000"/>
          </a:solidFill>
          <a:ln>
            <a:solidFill>
              <a:srgbClr val="00206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/>
              <a:cs typeface="B Jadid" panose="00000700000000000000" pitchFamily="2" charset="-78"/>
            </a:endParaRPr>
          </a:p>
        </p:txBody>
      </p:sp>
      <p:sp>
        <p:nvSpPr>
          <p:cNvPr id="2" name="Vertical Scroll 1"/>
          <p:cNvSpPr/>
          <p:nvPr/>
        </p:nvSpPr>
        <p:spPr>
          <a:xfrm>
            <a:off x="369013" y="2419350"/>
            <a:ext cx="1851916" cy="1143000"/>
          </a:xfrm>
          <a:prstGeom prst="verticalScroll">
            <a:avLst/>
          </a:prstGeom>
          <a:solidFill>
            <a:srgbClr val="002060"/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3600" b="1" dirty="0">
                <a:solidFill>
                  <a:srgbClr val="FFFF00"/>
                </a:solidFill>
                <a:latin typeface="Calibri"/>
                <a:cs typeface="B Jadid" panose="00000700000000000000" pitchFamily="2" charset="-78"/>
              </a:rPr>
              <a:t>مذاکره</a:t>
            </a:r>
            <a:endParaRPr kumimoji="0" lang="fa-IR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/>
              <a:cs typeface="B Jadid" panose="00000700000000000000" pitchFamily="2" charset="-78"/>
            </a:endParaRPr>
          </a:p>
        </p:txBody>
      </p:sp>
      <p:sp>
        <p:nvSpPr>
          <p:cNvPr id="8" name="Cloud Callout 7"/>
          <p:cNvSpPr/>
          <p:nvPr/>
        </p:nvSpPr>
        <p:spPr>
          <a:xfrm flipV="1">
            <a:off x="3276600" y="3257550"/>
            <a:ext cx="4114800" cy="1428750"/>
          </a:xfrm>
          <a:prstGeom prst="cloudCallout">
            <a:avLst>
              <a:gd name="adj1" fmla="val -72267"/>
              <a:gd name="adj2" fmla="val 66375"/>
            </a:avLst>
          </a:prstGeom>
          <a:solidFill>
            <a:srgbClr val="FFC000"/>
          </a:solidFill>
          <a:ln>
            <a:solidFill>
              <a:srgbClr val="00206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/>
              <a:cs typeface="B Jadid" panose="00000700000000000000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86200" y="1743606"/>
            <a:ext cx="33528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dirty="0">
                <a:solidFill>
                  <a:schemeClr val="bg1"/>
                </a:solidFill>
                <a:cs typeface="B Jadid" panose="00000700000000000000" pitchFamily="2" charset="-78"/>
              </a:rPr>
              <a:t>چرا مذاکره می کنیم ؟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644890" y="3836342"/>
            <a:ext cx="307341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2400" dirty="0">
                <a:cs typeface="B Jadid" panose="00000700000000000000" pitchFamily="2" charset="-78"/>
              </a:rPr>
              <a:t>چگونگی </a:t>
            </a:r>
            <a:r>
              <a:rPr lang="fa-IR" sz="2400" dirty="0" smtClean="0">
                <a:cs typeface="B Jadid" panose="00000700000000000000" pitchFamily="2" charset="-78"/>
              </a:rPr>
              <a:t>مذاکره </a:t>
            </a:r>
            <a:r>
              <a:rPr lang="fa-IR" sz="2400" dirty="0">
                <a:cs typeface="B Jadid" panose="00000700000000000000" pitchFamily="2" charset="-78"/>
              </a:rPr>
              <a:t>موفق</a:t>
            </a:r>
          </a:p>
        </p:txBody>
      </p:sp>
    </p:spTree>
    <p:extLst>
      <p:ext uri="{BB962C8B-B14F-4D97-AF65-F5344CB8AC3E}">
        <p14:creationId xmlns:p14="http://schemas.microsoft.com/office/powerpoint/2010/main" val="4202923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4341eac2b36293c9cb79c269364df9c5a5152048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728</TotalTime>
  <Words>424</Words>
  <Application>Microsoft Office PowerPoint</Application>
  <PresentationFormat>On-screen Show (16:9)</PresentationFormat>
  <Paragraphs>72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Arial Black</vt:lpstr>
      <vt:lpstr>B Jadid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www.Ghalamo.com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www.Ghalamo.com</dc:creator>
  <dc:description>www.Ghalamo.com</dc:description>
  <cp:lastModifiedBy>ali</cp:lastModifiedBy>
  <cp:revision>151</cp:revision>
  <dcterms:created xsi:type="dcterms:W3CDTF">2006-08-16T00:00:00Z</dcterms:created>
  <dcterms:modified xsi:type="dcterms:W3CDTF">2022-07-06T20:11:42Z</dcterms:modified>
</cp:coreProperties>
</file>