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61" r:id="rId3"/>
    <p:sldId id="256" r:id="rId4"/>
    <p:sldId id="258" r:id="rId5"/>
    <p:sldId id="262" r:id="rId6"/>
    <p:sldId id="263" r:id="rId7"/>
    <p:sldId id="265" r:id="rId8"/>
    <p:sldId id="266" r:id="rId9"/>
    <p:sldId id="267" r:id="rId10"/>
    <p:sldId id="272" r:id="rId11"/>
    <p:sldId id="268" r:id="rId12"/>
    <p:sldId id="269" r:id="rId13"/>
  </p:sldIdLst>
  <p:sldSz cx="13716000" cy="109728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56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55" d="100"/>
          <a:sy n="55" d="100"/>
        </p:scale>
        <p:origin x="534" y="54"/>
      </p:cViewPr>
      <p:guideLst>
        <p:guide orient="horz" pos="3456"/>
        <p:guide pos="4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F2A63-9949-4F18-9F00-EE770A517D42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685800"/>
            <a:ext cx="42862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3AE6B-B589-4F9F-9773-DCCA0821D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6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AE6B-B589-4F9F-9773-DCCA0821D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88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3AE6B-B589-4F9F-9773-DCCA0821D43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50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3408683"/>
            <a:ext cx="11658600" cy="2352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6217920"/>
            <a:ext cx="9601200" cy="2804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439424"/>
            <a:ext cx="3086100" cy="936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39424"/>
            <a:ext cx="9029700" cy="936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7051040"/>
            <a:ext cx="11658600" cy="217932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4650745"/>
            <a:ext cx="11658600" cy="2400299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60323"/>
            <a:ext cx="6057900" cy="724154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560323"/>
            <a:ext cx="6057900" cy="7241540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2" y="2456181"/>
            <a:ext cx="6060282" cy="102361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2" y="3479800"/>
            <a:ext cx="6060282" cy="63220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456181"/>
            <a:ext cx="6062663" cy="1023619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3479800"/>
            <a:ext cx="6062663" cy="6322061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436880"/>
            <a:ext cx="4512470" cy="185928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436884"/>
            <a:ext cx="7667627" cy="9364981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2" y="2296164"/>
            <a:ext cx="4512470" cy="7505701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2" y="7680962"/>
            <a:ext cx="8229600" cy="906781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2" y="980440"/>
            <a:ext cx="8229600" cy="658368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2" y="8587743"/>
            <a:ext cx="8229600" cy="1287779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39421"/>
            <a:ext cx="12344400" cy="18288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560323"/>
            <a:ext cx="12344400" cy="7241540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10170164"/>
            <a:ext cx="320040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176475-5147-4577-BAFF-E01FFA2B8D11}" type="datetimeFigureOut">
              <a:rPr lang="en-US" smtClean="0"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10170164"/>
            <a:ext cx="434340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10170164"/>
            <a:ext cx="3200400" cy="58420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03469-8CE3-44B6-94F0-8E960A90089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800"/>
            <a:ext cx="13716000" cy="7924800"/>
          </a:xfrm>
        </p:spPr>
        <p:txBody>
          <a:bodyPr>
            <a:noAutofit/>
          </a:bodyPr>
          <a:lstStyle/>
          <a:p>
            <a:pPr marL="0" indent="0" algn="ctr" rtl="1">
              <a:buNone/>
            </a:pPr>
            <a:r>
              <a:rPr lang="fa-IR" sz="96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B Titr" pitchFamily="2" charset="-78"/>
              </a:rPr>
              <a:t> به جلسه آموزشی مشترک کميته </a:t>
            </a:r>
            <a:r>
              <a:rPr lang="en-US" sz="115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Titr" pitchFamily="2" charset="-78"/>
              </a:rPr>
              <a:t>H&amp;I</a:t>
            </a:r>
            <a:r>
              <a:rPr lang="en-US" sz="115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B Titr" pitchFamily="2" charset="-78"/>
              </a:rPr>
              <a:t> </a:t>
            </a:r>
            <a:r>
              <a:rPr lang="fa-IR" sz="115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B Titr" pitchFamily="2" charset="-78"/>
              </a:rPr>
              <a:t> </a:t>
            </a:r>
            <a:r>
              <a:rPr lang="fa-IR" sz="96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B Titr" pitchFamily="2" charset="-78"/>
              </a:rPr>
              <a:t>و روابط </a:t>
            </a:r>
            <a:r>
              <a:rPr lang="fa-IR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B Titr" pitchFamily="2" charset="-78"/>
              </a:rPr>
              <a:t>عمومی</a:t>
            </a:r>
          </a:p>
          <a:p>
            <a:pPr marL="0" indent="0" algn="ctr" rtl="1">
              <a:buNone/>
            </a:pPr>
            <a:r>
              <a:rPr lang="fa-IR" sz="115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B Titr" pitchFamily="2" charset="-78"/>
              </a:rPr>
              <a:t>شورامنطقه ایران</a:t>
            </a:r>
          </a:p>
          <a:p>
            <a:pPr marL="0" indent="0" algn="ctr" rtl="1">
              <a:buNone/>
            </a:pPr>
            <a:r>
              <a:rPr lang="fa-IR" sz="9600" b="1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cs typeface="B Titr" pitchFamily="2" charset="-78"/>
              </a:rPr>
              <a:t>خوش آمدید</a:t>
            </a:r>
          </a:p>
          <a:p>
            <a:pPr marL="0" indent="0" algn="ctr" rtl="1">
              <a:buNone/>
            </a:pPr>
            <a:endParaRPr lang="fa-IR" sz="8800" dirty="0"/>
          </a:p>
        </p:txBody>
      </p:sp>
    </p:spTree>
    <p:extLst>
      <p:ext uri="{BB962C8B-B14F-4D97-AF65-F5344CB8AC3E}">
        <p14:creationId xmlns:p14="http://schemas.microsoft.com/office/powerpoint/2010/main" val="239274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40877"/>
            <a:ext cx="12344400" cy="762000"/>
          </a:xfrm>
        </p:spPr>
        <p:txBody>
          <a:bodyPr>
            <a:noAutofit/>
          </a:bodyPr>
          <a:lstStyle/>
          <a:p>
            <a:r>
              <a:rPr lang="fa-IR" sz="4800" b="1" dirty="0">
                <a:solidFill>
                  <a:srgbClr val="FF0000"/>
                </a:solidFill>
                <a:cs typeface="B Jadid" panose="00000700000000000000" pitchFamily="2" charset="-78"/>
              </a:rPr>
              <a:t>چالش های بین دو کمیته</a:t>
            </a:r>
            <a:endParaRPr lang="fa-IR" sz="48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2286000"/>
            <a:ext cx="13716000" cy="7543800"/>
          </a:xfrm>
        </p:spPr>
        <p:txBody>
          <a:bodyPr>
            <a:noAutofit/>
          </a:bodyPr>
          <a:lstStyle/>
          <a:p>
            <a:pPr marL="0" lvl="0" indent="0" algn="r" rtl="1">
              <a:lnSpc>
                <a:spcPct val="150000"/>
              </a:lnSpc>
              <a:buNone/>
            </a:pPr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رعایت نکردن حدود و اختیارات خدماتی بین  2 کمیته </a:t>
            </a:r>
            <a:endParaRPr lang="fa-IR" sz="3200" dirty="0" smtClean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>
                <a:solidFill>
                  <a:srgbClr val="002060"/>
                </a:solidFill>
                <a:cs typeface="B Titr" panose="00000700000000000000" pitchFamily="2" charset="-78"/>
              </a:rPr>
              <a:t>برگزاری </a:t>
            </a:r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کارگاه و جلسات بازدر مراکز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(توسط </a:t>
            </a:r>
            <a:r>
              <a:rPr lang="en-US" sz="3200" dirty="0">
                <a:solidFill>
                  <a:srgbClr val="FF0000"/>
                </a:solidFill>
                <a:cs typeface="B Titr" panose="00000700000000000000" pitchFamily="2" charset="-78"/>
              </a:rPr>
              <a:t>H&amp;I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پخش تراکت و آدرس جلسات در اماکن عمومی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(توسط </a:t>
            </a:r>
            <a:r>
              <a:rPr lang="en-US" sz="3200" dirty="0">
                <a:solidFill>
                  <a:srgbClr val="FF0000"/>
                </a:solidFill>
                <a:cs typeface="B Titr" panose="00000700000000000000" pitchFamily="2" charset="-78"/>
              </a:rPr>
              <a:t>H&amp;I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دست بردن در اسامی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(توسط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اطلاع 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رسان)</a:t>
            </a:r>
            <a:endParaRPr lang="fa-IR" sz="3200" dirty="0"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عدم آگاهی </a:t>
            </a:r>
            <a:r>
              <a:rPr lang="fa-IR" sz="3200" dirty="0" smtClean="0">
                <a:solidFill>
                  <a:srgbClr val="002060"/>
                </a:solidFill>
                <a:cs typeface="B Titr" panose="00000700000000000000" pitchFamily="2" charset="-78"/>
              </a:rPr>
              <a:t>مسولین مراکز </a:t>
            </a:r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از بندهای تفاهم نامه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عدم آگاهی مسولین دو کمیته از مفاد تفاهم نامه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پیگیری نکردن مسولین دو کمیته از اجراء مفاد تفاهم </a:t>
            </a:r>
            <a:r>
              <a:rPr lang="fa-IR" sz="3200" dirty="0" smtClean="0">
                <a:solidFill>
                  <a:srgbClr val="002060"/>
                </a:solidFill>
                <a:cs typeface="B Titr" panose="00000700000000000000" pitchFamily="2" charset="-78"/>
              </a:rPr>
              <a:t>نامه</a:t>
            </a:r>
          </a:p>
          <a:p>
            <a:pPr marL="0" lvl="0" indent="0" algn="r" rtl="1">
              <a:lnSpc>
                <a:spcPct val="150000"/>
              </a:lnSpc>
              <a:buNone/>
            </a:pPr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عدم ارتباط موثربین دو کمیته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(ارسال اسامی</a:t>
            </a:r>
            <a:r>
              <a:rPr lang="fa-IR" sz="3200" dirty="0" smtClean="0">
                <a:solidFill>
                  <a:srgbClr val="FF0000"/>
                </a:solidFill>
                <a:cs typeface="B Titr" panose="00000700000000000000" pitchFamily="2" charset="-78"/>
              </a:rPr>
              <a:t>)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3200" dirty="0" smtClean="0">
                <a:solidFill>
                  <a:srgbClr val="002060"/>
                </a:solidFill>
                <a:cs typeface="B Titr" panose="00000700000000000000" pitchFamily="2" charset="-78"/>
              </a:rPr>
              <a:t> نداشتن </a:t>
            </a:r>
            <a:r>
              <a:rPr lang="fa-IR" sz="3200" dirty="0">
                <a:solidFill>
                  <a:srgbClr val="002060"/>
                </a:solidFill>
                <a:cs typeface="B Titr" panose="00000700000000000000" pitchFamily="2" charset="-78"/>
              </a:rPr>
              <a:t>ارتباط ساختاری </a:t>
            </a: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(عدم آگاهی مسئولین کمیته ازشرح وظایف)</a:t>
            </a:r>
          </a:p>
          <a:p>
            <a:pPr marL="0" indent="0" algn="r" rtl="1">
              <a:buNone/>
            </a:pPr>
            <a:endParaRPr lang="fa-IR" sz="1400" dirty="0" smtClean="0"/>
          </a:p>
          <a:p>
            <a:pPr marL="0" indent="0" algn="r" rtl="1">
              <a:buNone/>
            </a:pPr>
            <a:endParaRPr lang="fa-IR" sz="1400" dirty="0" smtClean="0"/>
          </a:p>
          <a:p>
            <a:pPr marL="0" indent="0" algn="r" rtl="1">
              <a:buNone/>
            </a:pPr>
            <a:r>
              <a:rPr lang="fa-IR" sz="1400" dirty="0" smtClean="0"/>
              <a:t> </a:t>
            </a:r>
            <a:endParaRPr lang="fa-IR" sz="1400" dirty="0"/>
          </a:p>
        </p:txBody>
      </p:sp>
    </p:spTree>
    <p:extLst>
      <p:ext uri="{BB962C8B-B14F-4D97-AF65-F5344CB8AC3E}">
        <p14:creationId xmlns:p14="http://schemas.microsoft.com/office/powerpoint/2010/main" val="2196628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0" y="2133600"/>
            <a:ext cx="13716000" cy="762000"/>
          </a:xfrm>
        </p:spPr>
        <p:txBody>
          <a:bodyPr>
            <a:noAutofit/>
          </a:bodyPr>
          <a:lstStyle/>
          <a:p>
            <a:pPr lvl="0" rtl="1"/>
            <a:r>
              <a:rPr lang="fa-IR" sz="4400" b="1" dirty="0">
                <a:solidFill>
                  <a:srgbClr val="FF0000"/>
                </a:solidFill>
                <a:cs typeface="B Jadid" panose="00000700000000000000" pitchFamily="2" charset="-78"/>
              </a:rPr>
              <a:t>نا هماهنگی بین این دو کمیته چه </a:t>
            </a:r>
            <a:r>
              <a:rPr lang="fa-IR" sz="4400" b="1" dirty="0" smtClean="0">
                <a:solidFill>
                  <a:srgbClr val="FF0000"/>
                </a:solidFill>
                <a:cs typeface="B Jadid" panose="00000700000000000000" pitchFamily="2" charset="-78"/>
              </a:rPr>
              <a:t>مشکلاتی </a:t>
            </a:r>
            <a:r>
              <a:rPr lang="fa-IR" sz="4400" b="1" dirty="0">
                <a:solidFill>
                  <a:srgbClr val="FF0000"/>
                </a:solidFill>
                <a:cs typeface="B Jadid" panose="00000700000000000000" pitchFamily="2" charset="-78"/>
              </a:rPr>
              <a:t>بوجود می </a:t>
            </a:r>
            <a:r>
              <a:rPr lang="fa-IR" sz="4400" b="1" dirty="0" smtClean="0">
                <a:solidFill>
                  <a:srgbClr val="FF0000"/>
                </a:solidFill>
                <a:cs typeface="B Jadid" panose="00000700000000000000" pitchFamily="2" charset="-78"/>
              </a:rPr>
              <a:t>آورد؟</a:t>
            </a:r>
            <a:r>
              <a:rPr lang="en-US" sz="4800" dirty="0">
                <a:solidFill>
                  <a:srgbClr val="FF0000"/>
                </a:solidFill>
                <a:cs typeface="B Jadid" panose="00000700000000000000" pitchFamily="2" charset="-78"/>
              </a:rPr>
              <a:t/>
            </a:r>
            <a:br>
              <a:rPr lang="en-US" sz="4800" dirty="0">
                <a:solidFill>
                  <a:srgbClr val="FF0000"/>
                </a:solidFill>
                <a:cs typeface="B Jadid" panose="00000700000000000000" pitchFamily="2" charset="-78"/>
              </a:rPr>
            </a:br>
            <a:endParaRPr lang="fa-IR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30" y="2667000"/>
            <a:ext cx="13684370" cy="7241540"/>
          </a:xfrm>
        </p:spPr>
        <p:txBody>
          <a:bodyPr/>
          <a:lstStyle/>
          <a:p>
            <a:pPr marL="457200" indent="-457200" algn="r" rtl="1">
              <a:lnSpc>
                <a:spcPct val="150000"/>
              </a:lnSpc>
            </a:pPr>
            <a:r>
              <a:rPr lang="fa-IR" sz="48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باور جامعه و مسئولان تحت تأثیر قرار می گیرد.</a:t>
            </a:r>
            <a:endParaRPr lang="en-US" sz="4800" b="1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457200" indent="-457200" algn="r" rtl="1">
              <a:lnSpc>
                <a:spcPct val="150000"/>
              </a:lnSpc>
            </a:pPr>
            <a:r>
              <a:rPr lang="fa-IR" sz="48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 حس مسئولیت پذیری از بین میرود . </a:t>
            </a:r>
            <a:endParaRPr lang="en-US" sz="4800" b="1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457200" indent="-457200" algn="r" rtl="1">
              <a:lnSpc>
                <a:spcPct val="150000"/>
              </a:lnSpc>
            </a:pPr>
            <a:r>
              <a:rPr lang="fa-IR" sz="48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از هدف اصلی مان دور می شویم . </a:t>
            </a:r>
            <a:endParaRPr lang="en-US" sz="4800" b="1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457200" indent="-457200" algn="r" rtl="1">
              <a:lnSpc>
                <a:spcPct val="150000"/>
              </a:lnSpc>
            </a:pPr>
            <a:r>
              <a:rPr lang="fa-IR" sz="4800" b="1" dirty="0">
                <a:solidFill>
                  <a:schemeClr val="tx2">
                    <a:lumMod val="75000"/>
                  </a:schemeClr>
                </a:solidFill>
                <a:cs typeface="B Titr" panose="00000700000000000000" pitchFamily="2" charset="-78"/>
              </a:rPr>
              <a:t>به وجود آمدن مشکل در پاسخ گویی مناسب به جامعه و از دست دادن روابط عمومی </a:t>
            </a:r>
            <a:endParaRPr lang="en-US" sz="4800" dirty="0">
              <a:solidFill>
                <a:schemeClr val="tx2">
                  <a:lumMod val="75000"/>
                </a:schemeClr>
              </a:solidFill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7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8800"/>
            <a:ext cx="13716000" cy="1371600"/>
          </a:xfrm>
        </p:spPr>
        <p:txBody>
          <a:bodyPr>
            <a:normAutofit fontScale="90000"/>
          </a:bodyPr>
          <a:lstStyle/>
          <a:p>
            <a:pPr rtl="1"/>
            <a:r>
              <a:rPr lang="fa-IR" sz="4400" b="1" dirty="0">
                <a:solidFill>
                  <a:srgbClr val="FF0000"/>
                </a:solidFill>
                <a:cs typeface="B Titr" panose="00000700000000000000" pitchFamily="2" charset="-78"/>
              </a:rPr>
              <a:t>نحوه تعامل و همکاری 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کمیته اطلاع </a:t>
            </a:r>
            <a:r>
              <a:rPr lang="fa-IR" sz="4400" b="1" dirty="0">
                <a:solidFill>
                  <a:srgbClr val="FF0000"/>
                </a:solidFill>
                <a:cs typeface="B Titr" panose="00000700000000000000" pitchFamily="2" charset="-78"/>
              </a:rPr>
              <a:t>رسانی و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H&amp;I</a:t>
            </a:r>
            <a:r>
              <a:rPr lang="fa-I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جهت </a:t>
            </a:r>
            <a:r>
              <a:rPr lang="fa-IR" sz="4400" b="1" dirty="0">
                <a:solidFill>
                  <a:srgbClr val="FF0000"/>
                </a:solidFill>
                <a:cs typeface="B Titr" panose="00000700000000000000" pitchFamily="2" charset="-78"/>
              </a:rPr>
              <a:t>موثر انجام شدن خدمات چیست ؟</a:t>
            </a:r>
            <a:endParaRPr lang="fa-IR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00400"/>
            <a:ext cx="13686692" cy="6781800"/>
          </a:xfrm>
        </p:spPr>
        <p:txBody>
          <a:bodyPr>
            <a:normAutofit/>
          </a:bodyPr>
          <a:lstStyle/>
          <a:p>
            <a:pPr marL="914400" lvl="1" indent="-4572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3600" b="1" dirty="0">
                <a:cs typeface="B Titr" panose="00000700000000000000" pitchFamily="2" charset="-78"/>
              </a:rPr>
              <a:t>شروع رابطه با مراکز درمانی و زندانها با کمیته اطلاع رسانی بوده و ادامه این رابطه با تعامل و همکاری دو کمیته انجام می شود.</a:t>
            </a:r>
            <a:endParaRPr lang="en-US" sz="3600" b="1" dirty="0">
              <a:cs typeface="B Titr" panose="00000700000000000000" pitchFamily="2" charset="-78"/>
            </a:endParaRPr>
          </a:p>
          <a:p>
            <a:pPr marL="914400" lvl="1" indent="-4572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3600" b="1" dirty="0">
                <a:cs typeface="B Titr" panose="00000700000000000000" pitchFamily="2" charset="-78"/>
              </a:rPr>
              <a:t>کمیته ها طبق شرح وظایف مندرج در اساسنامه ی ساختار خود عمل می کنند </a:t>
            </a:r>
            <a:endParaRPr lang="en-US" sz="3600" b="1" dirty="0">
              <a:cs typeface="B Titr" panose="00000700000000000000" pitchFamily="2" charset="-78"/>
            </a:endParaRPr>
          </a:p>
          <a:p>
            <a:pPr marL="914400" lvl="1" indent="-457200" algn="r" rtl="1">
              <a:lnSpc>
                <a:spcPct val="200000"/>
              </a:lnSpc>
              <a:buFont typeface="+mj-lt"/>
              <a:buAutoNum type="arabicPeriod"/>
            </a:pPr>
            <a:r>
              <a:rPr lang="fa-IR" sz="3600" b="1" dirty="0" smtClean="0">
                <a:cs typeface="B Titr" panose="00000700000000000000" pitchFamily="2" charset="-78"/>
              </a:rPr>
              <a:t>برگزاری </a:t>
            </a:r>
            <a:r>
              <a:rPr lang="fa-IR" sz="3600" b="1" dirty="0">
                <a:cs typeface="B Titr" panose="00000700000000000000" pitchFamily="2" charset="-78"/>
              </a:rPr>
              <a:t>جلسات هماهنگی و کارگاه های آموزشی مشترک </a:t>
            </a:r>
          </a:p>
          <a:p>
            <a:pPr>
              <a:lnSpc>
                <a:spcPct val="200000"/>
              </a:lnSpc>
            </a:pPr>
            <a:endParaRPr lang="fa-IR" sz="5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3189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12344400" cy="1828800"/>
          </a:xfrm>
        </p:spPr>
        <p:txBody>
          <a:bodyPr/>
          <a:lstStyle/>
          <a:p>
            <a:r>
              <a:rPr lang="fa-IR" sz="6600" dirty="0">
                <a:solidFill>
                  <a:srgbClr val="FF0000"/>
                </a:solidFill>
                <a:cs typeface="B Jadid" panose="00000700000000000000" pitchFamily="2" charset="-78"/>
              </a:rPr>
              <a:t>چشم انداز	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19400"/>
            <a:ext cx="13716000" cy="7546340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4800" dirty="0">
                <a:cs typeface="B Titr" pitchFamily="2" charset="-78"/>
              </a:rPr>
              <a:t>ما امیدواریم با برگزاری این کارگاه و کمک شما مشکلات موجود و تداخل خدماتی  بین </a:t>
            </a:r>
            <a:r>
              <a:rPr lang="fa-IR" dirty="0">
                <a:cs typeface="B Titr" pitchFamily="2" charset="-78"/>
              </a:rPr>
              <a:t>دو</a:t>
            </a:r>
            <a:r>
              <a:rPr lang="fa-IR" sz="4800" dirty="0">
                <a:cs typeface="B Titr" pitchFamily="2" charset="-78"/>
              </a:rPr>
              <a:t>کمیته روابط عمومی و </a:t>
            </a:r>
            <a:r>
              <a:rPr lang="en-US" sz="4800" dirty="0">
                <a:cs typeface="B Titr" pitchFamily="2" charset="-78"/>
              </a:rPr>
              <a:t>H&amp;I</a:t>
            </a:r>
            <a:r>
              <a:rPr lang="fa-IR" sz="4800" dirty="0">
                <a:cs typeface="B Titr" pitchFamily="2" charset="-78"/>
              </a:rPr>
              <a:t> در امر پیام رسانی برطرف گردد و اعضای انجمن معتادان گمنام ایران بیش از پیش و منسجم تر از گذشته سنت پنجم و قدم دوازدهم خود را با ازخودگذشتگی به معرض اجرا درآورده و روز به روز انجمن ما خوشنام تر از گذشته به کار خود ادامه دهد.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8019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69" y="2133600"/>
            <a:ext cx="13716000" cy="685799"/>
          </a:xfrm>
        </p:spPr>
        <p:txBody>
          <a:bodyPr>
            <a:normAutofit fontScale="90000"/>
          </a:bodyPr>
          <a:lstStyle/>
          <a:p>
            <a:pPr rtl="1"/>
            <a:r>
              <a:rPr lang="fa-IR" sz="6600" dirty="0">
                <a:solidFill>
                  <a:srgbClr val="FF0000"/>
                </a:solidFill>
                <a:cs typeface="B Jadid" panose="00000700000000000000" pitchFamily="2" charset="-78"/>
              </a:rPr>
              <a:t>روابط عمومی برای اعضای </a:t>
            </a:r>
            <a:r>
              <a:rPr lang="en-US" sz="6600" dirty="0">
                <a:solidFill>
                  <a:srgbClr val="FF0000"/>
                </a:solidFill>
                <a:cs typeface="B Jadid" panose="00000700000000000000" pitchFamily="2" charset="-78"/>
              </a:rPr>
              <a:t> NA</a:t>
            </a:r>
            <a:r>
              <a:rPr lang="fa-IR" sz="6600" dirty="0">
                <a:solidFill>
                  <a:srgbClr val="FF0000"/>
                </a:solidFill>
                <a:cs typeface="B Jadid" panose="00000700000000000000" pitchFamily="2" charset="-78"/>
              </a:rPr>
              <a:t>به چه معناست </a:t>
            </a:r>
            <a:r>
              <a:rPr lang="fa-IR" sz="6000" dirty="0">
                <a:solidFill>
                  <a:srgbClr val="FF0000"/>
                </a:solidFill>
                <a:cs typeface="B Jadid" panose="00000700000000000000" pitchFamily="2" charset="-78"/>
              </a:rPr>
              <a:t>؟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13716000" cy="7696200"/>
          </a:xfrm>
        </p:spPr>
        <p:txBody>
          <a:bodyPr/>
          <a:lstStyle/>
          <a:p>
            <a:pPr lvl="0" algn="r" rtl="1" fontAlgn="base">
              <a:lnSpc>
                <a:spcPct val="200000"/>
              </a:lnSpc>
              <a:spcAft>
                <a:spcPct val="0"/>
              </a:spcAft>
              <a:buClr>
                <a:srgbClr val="0E4AA2"/>
              </a:buClr>
            </a:pPr>
            <a:r>
              <a:rPr lang="fa-IR" sz="4800" kern="0" cap="all" dirty="0">
                <a:ln w="9000" cmpd="sng">
                  <a:solidFill>
                    <a:srgbClr val="090E4B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090E4B">
                        <a:shade val="20000"/>
                        <a:satMod val="245000"/>
                      </a:srgbClr>
                    </a:gs>
                    <a:gs pos="43000">
                      <a:srgbClr val="090E4B">
                        <a:satMod val="255000"/>
                      </a:srgbClr>
                    </a:gs>
                    <a:gs pos="48000">
                      <a:srgbClr val="090E4B">
                        <a:shade val="85000"/>
                        <a:satMod val="255000"/>
                      </a:srgbClr>
                    </a:gs>
                    <a:gs pos="100000">
                      <a:srgbClr val="090E4B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cs typeface="B Titr" panose="00000700000000000000" pitchFamily="2" charset="-78"/>
              </a:rPr>
              <a:t>روابط عمومی به تمامی روابطی گفته میشود که با کل جامعه ،حرفه ای ها ، اعضایی که قرار است در آینده به ما بپیوندند ، با یکدیگر در گروه ها و جوامع خدماتی خود ایجاد کرده وآنها را حفظ میکنیم . </a:t>
            </a:r>
          </a:p>
          <a:p>
            <a:pPr lvl="0" algn="l" rtl="1" fontAlgn="base">
              <a:lnSpc>
                <a:spcPct val="200000"/>
              </a:lnSpc>
              <a:spcAft>
                <a:spcPct val="0"/>
              </a:spcAft>
              <a:buClr>
                <a:srgbClr val="0E4AA2"/>
              </a:buClr>
            </a:pPr>
            <a:r>
              <a:rPr lang="fa-IR" sz="3600" kern="0" cap="all" dirty="0">
                <a:ln w="9000" cmpd="sng">
                  <a:solidFill>
                    <a:srgbClr val="090E4B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cs typeface="B Titr" panose="00000700000000000000" pitchFamily="2" charset="-78"/>
              </a:rPr>
              <a:t>( فصل یک جزوه روابط عمومی )</a:t>
            </a:r>
            <a:endParaRPr lang="en-US" sz="3600" kern="0" cap="all" dirty="0">
              <a:ln w="9000" cmpd="sng">
                <a:solidFill>
                  <a:srgbClr val="090E4B">
                    <a:shade val="50000"/>
                    <a:satMod val="120000"/>
                  </a:srgbClr>
                </a:solidFill>
                <a:prstDash val="solid"/>
              </a:ln>
              <a:solidFill>
                <a:srgbClr val="FF0000"/>
              </a:solidFill>
              <a:cs typeface="B Titr" panose="00000700000000000000" pitchFamily="2" charset="-78"/>
            </a:endParaRPr>
          </a:p>
          <a:p>
            <a:pPr algn="r" rtl="1">
              <a:lnSpc>
                <a:spcPct val="20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81200"/>
            <a:ext cx="13563600" cy="685799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>
                <a:solidFill>
                  <a:srgbClr val="FF0000"/>
                </a:solidFill>
                <a:cs typeface="B Jadid" panose="00000700000000000000" pitchFamily="2" charset="-78"/>
              </a:rPr>
              <a:t>وظیفه کمیته روابط عمومی واطلاع</a:t>
            </a:r>
            <a:r>
              <a:rPr lang="en-US" dirty="0">
                <a:solidFill>
                  <a:srgbClr val="FF0000"/>
                </a:solidFill>
                <a:cs typeface="B Jadid" panose="00000700000000000000" pitchFamily="2" charset="-78"/>
              </a:rPr>
              <a:t> </a:t>
            </a:r>
            <a:r>
              <a:rPr lang="fa-IR" dirty="0">
                <a:solidFill>
                  <a:srgbClr val="FF0000"/>
                </a:solidFill>
                <a:cs typeface="B Jadid" panose="00000700000000000000" pitchFamily="2" charset="-78"/>
              </a:rPr>
              <a:t>رسانی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3639741"/>
            <a:ext cx="1371600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4400" dirty="0">
                <a:solidFill>
                  <a:srgbClr val="002060"/>
                </a:solidFill>
                <a:cs typeface="B Titr" panose="00000700000000000000" pitchFamily="2" charset="-78"/>
              </a:rPr>
              <a:t>معرفی انجمن به جامعه</a:t>
            </a:r>
          </a:p>
          <a:p>
            <a:pPr marL="571500" indent="-571500" algn="just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4400" dirty="0">
                <a:solidFill>
                  <a:srgbClr val="002060"/>
                </a:solidFill>
                <a:cs typeface="B Titr" panose="00000700000000000000" pitchFamily="2" charset="-78"/>
              </a:rPr>
              <a:t>تفکیک انجمن با انجمن های دیگر</a:t>
            </a:r>
          </a:p>
          <a:p>
            <a:pPr marL="571500" indent="-571500" algn="just" rt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fa-IR" sz="4400" dirty="0">
                <a:solidFill>
                  <a:srgbClr val="002060"/>
                </a:solidFill>
                <a:cs typeface="B Titr" panose="00000700000000000000" pitchFamily="2" charset="-78"/>
              </a:rPr>
              <a:t>رابطه با مسئولین و جامعه و هماهنگی جهت خدمات کمیته هایی که در ارتباط با جامعه می باشند</a:t>
            </a:r>
          </a:p>
          <a:p>
            <a:pPr marL="171450" indent="-171450" algn="just" rtl="1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fa-IR" sz="6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fa-IR" sz="16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marL="285750" indent="-285750" algn="just" rtl="1">
              <a:lnSpc>
                <a:spcPct val="200000"/>
              </a:lnSpc>
              <a:buFont typeface="Wingdings" panose="05000000000000000000" pitchFamily="2" charset="2"/>
              <a:buChar char="q"/>
            </a:pPr>
            <a:endParaRPr lang="fa-IR" sz="16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539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92" y="1905000"/>
            <a:ext cx="12344400" cy="1828800"/>
          </a:xfrm>
        </p:spPr>
        <p:txBody>
          <a:bodyPr>
            <a:noAutofit/>
          </a:bodyPr>
          <a:lstStyle/>
          <a:p>
            <a:pPr rtl="1"/>
            <a:r>
              <a:rPr lang="fa-IR" sz="54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Jadid" panose="00000700000000000000" pitchFamily="2" charset="-78"/>
              </a:rPr>
              <a:t>وظیفه کميته </a:t>
            </a:r>
            <a:r>
              <a:rPr lang="fa-IR" sz="5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Jadid" panose="00000700000000000000" pitchFamily="2" charset="-78"/>
              </a:rPr>
              <a:t>بيمارستانها و زندانها  </a:t>
            </a:r>
            <a:r>
              <a:rPr lang="fa-IR" sz="6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Jadid" panose="00000700000000000000" pitchFamily="2" charset="-78"/>
              </a:rPr>
              <a:t>(</a:t>
            </a:r>
            <a:r>
              <a:rPr lang="en-US" sz="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Jadid" panose="00000700000000000000" pitchFamily="2" charset="-78"/>
              </a:rPr>
              <a:t>H&amp;I </a:t>
            </a:r>
            <a:r>
              <a:rPr lang="fa-IR" sz="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Jadid" panose="00000700000000000000" pitchFamily="2" charset="-78"/>
              </a:rPr>
              <a:t>)</a:t>
            </a:r>
            <a:r>
              <a:rPr lang="en-US" sz="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Jadid" panose="00000700000000000000" pitchFamily="2" charset="-78"/>
              </a:rPr>
              <a:t/>
            </a:r>
            <a:br>
              <a:rPr lang="en-US" sz="6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cs typeface="B Jadid" panose="00000700000000000000" pitchFamily="2" charset="-78"/>
              </a:rPr>
            </a:br>
            <a:endParaRPr lang="fa-IR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13563600" cy="7241540"/>
          </a:xfrm>
        </p:spPr>
        <p:txBody>
          <a:bodyPr>
            <a:normAutofit/>
          </a:bodyPr>
          <a:lstStyle/>
          <a:p>
            <a:pPr algn="r" rtl="1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1676400" algn="l"/>
              </a:tabLst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itchFamily="34" charset="0"/>
                <a:cs typeface="B Titr" panose="00000700000000000000" pitchFamily="2" charset="-78"/>
              </a:rPr>
              <a:t>برگزاری  پانل پیام رسانی به معتادان در مراکزی که دسترسی آسان به جلسات انجمن معتادان گمنام را ندارند</a:t>
            </a:r>
          </a:p>
          <a:p>
            <a:pPr algn="r" rtl="1" eaLnBrk="0" fontAlgn="base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  <a:tabLst>
                <a:tab pos="1676400" algn="l"/>
              </a:tabLst>
            </a:pPr>
            <a:r>
              <a:rPr lang="fa-IR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Calibri" pitchFamily="34" charset="0"/>
                <a:cs typeface="B Titr" panose="00000700000000000000" pitchFamily="2" charset="-78"/>
              </a:rPr>
              <a:t>ارایه نشریات به معتادان در مراکز </a:t>
            </a:r>
            <a:endParaRPr lang="fa-IR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itchFamily="34" charset="0"/>
              <a:cs typeface="B Titr" panose="00000700000000000000" pitchFamily="2" charset="-78"/>
            </a:endParaRPr>
          </a:p>
          <a:p>
            <a:pPr algn="r">
              <a:buFont typeface="Wingdings" panose="05000000000000000000" pitchFamily="2" charset="2"/>
              <a:buChar char="q"/>
            </a:pP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562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64323"/>
            <a:ext cx="13716000" cy="1436077"/>
          </a:xfrm>
        </p:spPr>
        <p:txBody>
          <a:bodyPr>
            <a:normAutofit/>
          </a:bodyPr>
          <a:lstStyle/>
          <a:p>
            <a:pPr rtl="1"/>
            <a:r>
              <a:rPr lang="fa-IR" sz="4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Jadid" panose="00000700000000000000" pitchFamily="2" charset="-78"/>
              </a:rPr>
              <a:t>چه تفاوتی بین خدمات کمیته های</a:t>
            </a:r>
            <a:r>
              <a:rPr lang="en-US" sz="4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Jadid" panose="00000700000000000000" pitchFamily="2" charset="-78"/>
              </a:rPr>
              <a:t> </a:t>
            </a:r>
            <a:r>
              <a:rPr lang="fa-IR" sz="4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Jadid" panose="00000700000000000000" pitchFamily="2" charset="-78"/>
              </a:rPr>
              <a:t>اطلاع </a:t>
            </a:r>
            <a:r>
              <a:rPr lang="fa-IR" sz="4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Jadid" panose="00000700000000000000" pitchFamily="2" charset="-78"/>
              </a:rPr>
              <a:t>رسانی و </a:t>
            </a:r>
            <a:r>
              <a:rPr lang="en-US" sz="4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Jadid" panose="00000700000000000000" pitchFamily="2" charset="-78"/>
              </a:rPr>
              <a:t>H&amp;I</a:t>
            </a:r>
            <a:r>
              <a:rPr lang="fa-IR" sz="44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Jadid" panose="00000700000000000000" pitchFamily="2" charset="-78"/>
              </a:rPr>
              <a:t> می </a:t>
            </a:r>
            <a:r>
              <a:rPr lang="fa-IR" sz="44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Jadid" panose="00000700000000000000" pitchFamily="2" charset="-78"/>
              </a:rPr>
              <a:t>باشد؟</a:t>
            </a:r>
            <a:endParaRPr lang="fa-IR" sz="4400" dirty="0">
              <a:solidFill>
                <a:srgbClr val="FF0000"/>
              </a:solidFill>
              <a:cs typeface="B Jadid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71800"/>
            <a:ext cx="13716000" cy="6629400"/>
          </a:xfrm>
        </p:spPr>
        <p:txBody>
          <a:bodyPr>
            <a:normAutofit fontScale="85000" lnSpcReduction="20000"/>
          </a:bodyPr>
          <a:lstStyle/>
          <a:p>
            <a:pPr lvl="0" algn="r" rtl="1" eaLnBrk="0" fontAlgn="base" hangingPunct="0">
              <a:lnSpc>
                <a:spcPct val="170000"/>
              </a:lnSpc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fa-IR" sz="4800" b="1" dirty="0">
                <a:latin typeface="Calibri" pitchFamily="34" charset="0"/>
                <a:ea typeface="Calibri" pitchFamily="34" charset="0"/>
                <a:cs typeface="B Titr" panose="00000700000000000000" pitchFamily="2" charset="-78"/>
              </a:rPr>
              <a:t>پیام رسانی به معتادانی که دسترسی آسان به جلسات ندارند با برگزاری پانل های پیام رسانی و ارائه نشریات  </a:t>
            </a:r>
            <a:r>
              <a:rPr lang="fa-IR" sz="41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Titr" panose="00000700000000000000" pitchFamily="2" charset="-78"/>
              </a:rPr>
              <a:t>توسط </a:t>
            </a:r>
            <a:r>
              <a:rPr lang="en-US" sz="41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Titr" panose="00000700000000000000" pitchFamily="2" charset="-78"/>
              </a:rPr>
              <a:t> H&amp;I</a:t>
            </a:r>
            <a:endParaRPr lang="fa-IR" sz="4100" b="1" dirty="0">
              <a:solidFill>
                <a:srgbClr val="FF0000"/>
              </a:solidFill>
              <a:latin typeface="Calibri" pitchFamily="34" charset="0"/>
              <a:ea typeface="Calibri" pitchFamily="34" charset="0"/>
              <a:cs typeface="B Titr" panose="00000700000000000000" pitchFamily="2" charset="-78"/>
            </a:endParaRPr>
          </a:p>
          <a:p>
            <a:pPr algn="r" rtl="1" eaLnBrk="0" fontAlgn="base" hangingPunct="0">
              <a:lnSpc>
                <a:spcPct val="170000"/>
              </a:lnSpc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fa-IR" sz="4800" b="1" dirty="0">
                <a:latin typeface="Calibri" pitchFamily="34" charset="0"/>
                <a:ea typeface="Calibri" pitchFamily="34" charset="0"/>
                <a:cs typeface="B Titr" panose="00000700000000000000" pitchFamily="2" charset="-78"/>
              </a:rPr>
              <a:t>معرفی انجمن به جامعه (پزشکان ، روان پزشکان ، مراکز درمانی ، نیروهای انتظامی ، قضات و ...  .) و رفع شبهات و شفاف سازی به </a:t>
            </a:r>
            <a:r>
              <a:rPr lang="fa-IR" sz="4800" b="1" dirty="0" smtClean="0">
                <a:latin typeface="Calibri" pitchFamily="34" charset="0"/>
                <a:ea typeface="Calibri" pitchFamily="34" charset="0"/>
                <a:cs typeface="B Titr" panose="00000700000000000000" pitchFamily="2" charset="-78"/>
              </a:rPr>
              <a:t>مسئولین </a:t>
            </a:r>
            <a:r>
              <a:rPr lang="fa-IR" sz="36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Titr" panose="00000700000000000000" pitchFamily="2" charset="-78"/>
              </a:rPr>
              <a:t>توسط اطلاع رسانی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B Titr" panose="00000700000000000000" pitchFamily="2" charset="-78"/>
            </a:endParaRPr>
          </a:p>
          <a:p>
            <a:pPr lvl="0" algn="r" rtl="1" eaLnBrk="0" fontAlgn="base" hangingPunct="0">
              <a:lnSpc>
                <a:spcPct val="170000"/>
              </a:lnSpc>
              <a:spcBef>
                <a:spcPct val="0"/>
              </a:spcBef>
              <a:spcAft>
                <a:spcPts val="2400"/>
              </a:spcAft>
              <a:buFont typeface="Wingdings" panose="05000000000000000000" pitchFamily="2" charset="2"/>
              <a:buChar char="v"/>
            </a:pPr>
            <a:r>
              <a:rPr lang="fa-IR" sz="4800" b="1" dirty="0">
                <a:latin typeface="Calibri" pitchFamily="34" charset="0"/>
                <a:ea typeface="Calibri" pitchFamily="34" charset="0"/>
                <a:cs typeface="B Titr" panose="00000700000000000000" pitchFamily="2" charset="-78"/>
              </a:rPr>
              <a:t>نشریاتی که هر دو کمیته ارائه می دهند ، </a:t>
            </a:r>
            <a:r>
              <a:rPr lang="fa-IR" sz="41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Titr" panose="00000700000000000000" pitchFamily="2" charset="-78"/>
              </a:rPr>
              <a:t>متفاوت می باشد </a:t>
            </a:r>
            <a:r>
              <a:rPr lang="fa-IR" sz="41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B Titr" panose="00000700000000000000" pitchFamily="2" charset="-78"/>
              </a:rPr>
              <a:t>.</a:t>
            </a:r>
            <a:endParaRPr lang="en-US" sz="36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901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276600"/>
            <a:ext cx="13716000" cy="724154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عقد تفاهم نامه همکاری با سازمان ها وقول پیام رسانی در مراکزی که کمیته زندان ها می بایست انجام دهد</a:t>
            </a:r>
            <a:endParaRPr lang="en-US" dirty="0">
              <a:cs typeface="B Titr" panose="000007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دخالت کردن در تعداد جلساتی که در مراکز و سازمانهایی که می خواهد برگزار نماید</a:t>
            </a:r>
          </a:p>
          <a:p>
            <a:pPr algn="r" rtl="1">
              <a:lnSpc>
                <a:spcPct val="150000"/>
              </a:lnSpc>
            </a:pPr>
            <a:r>
              <a:rPr lang="fa-IR" dirty="0">
                <a:cs typeface="B Titr" panose="00000700000000000000" pitchFamily="2" charset="-78"/>
              </a:rPr>
              <a:t>ارائه گزارش فعالیت کمیته </a:t>
            </a:r>
            <a:r>
              <a:rPr lang="en-US" dirty="0">
                <a:cs typeface="B Titr" panose="00000700000000000000" pitchFamily="2" charset="-78"/>
              </a:rPr>
              <a:t>H&amp;I</a:t>
            </a:r>
            <a:r>
              <a:rPr lang="fa-IR" dirty="0">
                <a:cs typeface="B Titr" panose="00000700000000000000" pitchFamily="2" charset="-78"/>
              </a:rPr>
              <a:t> به سازمانها و مراکز مربوطه</a:t>
            </a:r>
          </a:p>
          <a:p>
            <a:pPr marL="0" indent="0" algn="ctr" rtl="1">
              <a:buNone/>
            </a:pPr>
            <a:endParaRPr lang="fa-I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676400"/>
            <a:ext cx="13716000" cy="1828800"/>
          </a:xfrm>
        </p:spPr>
        <p:txBody>
          <a:bodyPr>
            <a:noAutofit/>
          </a:bodyPr>
          <a:lstStyle/>
          <a:p>
            <a:pPr rtl="1"/>
            <a:r>
              <a:rPr lang="fa-IR" sz="4000" b="1" dirty="0">
                <a:solidFill>
                  <a:srgbClr val="FF0000"/>
                </a:solidFill>
                <a:cs typeface="B Jadid" panose="00000700000000000000" pitchFamily="2" charset="-78"/>
              </a:rPr>
              <a:t>فعالیت هایی که کمیته اطلاع رسانی به تنهایی مجاز به انجام آن نبوده و برای انجام نیاز به هماهنگی با کمیته </a:t>
            </a:r>
            <a:r>
              <a:rPr lang="en-US" sz="4000" b="1" dirty="0">
                <a:solidFill>
                  <a:srgbClr val="FF0000"/>
                </a:solidFill>
                <a:cs typeface="B Jadid" panose="00000700000000000000" pitchFamily="2" charset="-78"/>
              </a:rPr>
              <a:t>H&amp;I </a:t>
            </a:r>
            <a:r>
              <a:rPr lang="fa-IR" sz="4000" b="1" dirty="0">
                <a:solidFill>
                  <a:srgbClr val="FF0000"/>
                </a:solidFill>
                <a:cs typeface="B Jadid" panose="00000700000000000000" pitchFamily="2" charset="-78"/>
              </a:rPr>
              <a:t> دارد </a:t>
            </a:r>
            <a:endParaRPr lang="fa-I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7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" y="1600200"/>
            <a:ext cx="13716000" cy="1828800"/>
          </a:xfrm>
        </p:spPr>
        <p:txBody>
          <a:bodyPr>
            <a:noAutofit/>
          </a:bodyPr>
          <a:lstStyle/>
          <a:p>
            <a:pPr rtl="1"/>
            <a:r>
              <a:rPr lang="fa-IR" sz="4400" b="1" dirty="0">
                <a:solidFill>
                  <a:srgbClr val="FF0000"/>
                </a:solidFill>
                <a:cs typeface="B Jadid" panose="00000700000000000000" pitchFamily="2" charset="-78"/>
              </a:rPr>
              <a:t>فعالیت هایی که کمیته </a:t>
            </a:r>
            <a:r>
              <a:rPr lang="en-US" sz="4400" b="1" dirty="0">
                <a:solidFill>
                  <a:srgbClr val="FF0000"/>
                </a:solidFill>
                <a:cs typeface="B Jadid" panose="00000700000000000000" pitchFamily="2" charset="-78"/>
              </a:rPr>
              <a:t>H&amp;I</a:t>
            </a:r>
            <a:r>
              <a:rPr lang="fa-IR" sz="4400" b="1" dirty="0">
                <a:solidFill>
                  <a:srgbClr val="FF0000"/>
                </a:solidFill>
                <a:cs typeface="B Jadid" panose="00000700000000000000" pitchFamily="2" charset="-78"/>
              </a:rPr>
              <a:t>به تنهایی مجاز به انجام آن نبوده و برای انجام نیاز به هماهنگی با کمیته اطلاع رسانی</a:t>
            </a:r>
            <a:r>
              <a:rPr lang="en-US" sz="4400" b="1" dirty="0">
                <a:solidFill>
                  <a:srgbClr val="FF0000"/>
                </a:solidFill>
                <a:cs typeface="B Jadid" panose="00000700000000000000" pitchFamily="2" charset="-78"/>
              </a:rPr>
              <a:t> </a:t>
            </a:r>
            <a:r>
              <a:rPr lang="fa-IR" sz="4400" b="1" dirty="0">
                <a:solidFill>
                  <a:srgbClr val="FF0000"/>
                </a:solidFill>
                <a:cs typeface="B Jadid" panose="00000700000000000000" pitchFamily="2" charset="-78"/>
              </a:rPr>
              <a:t>دارد </a:t>
            </a:r>
            <a:endParaRPr lang="fa-IR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3276600"/>
            <a:ext cx="13563599" cy="6553200"/>
          </a:xfrm>
        </p:spPr>
        <p:txBody>
          <a:bodyPr>
            <a:normAutofit/>
          </a:bodyPr>
          <a:lstStyle/>
          <a:p>
            <a:pPr algn="r" rtl="1"/>
            <a:r>
              <a:rPr lang="fa-IR" sz="4400" dirty="0">
                <a:cs typeface="B Titr" panose="00000700000000000000" pitchFamily="2" charset="-78"/>
              </a:rPr>
              <a:t>قول همکاری هایی که در چارچوب خدمات روابط عمومی بوده به مسئولین در صورت درخواست آنها</a:t>
            </a:r>
          </a:p>
          <a:p>
            <a:pPr algn="r" rtl="1"/>
            <a:r>
              <a:rPr lang="fa-IR" sz="4400" dirty="0">
                <a:cs typeface="B Titr" panose="00000700000000000000" pitchFamily="2" charset="-78"/>
              </a:rPr>
              <a:t>هرگونه ارتباط ، مذاکرات و مکاتبات با مسئولین مراکز و </a:t>
            </a:r>
            <a:r>
              <a:rPr lang="fa-IR" sz="4400" dirty="0" smtClean="0">
                <a:cs typeface="B Titr" panose="00000700000000000000" pitchFamily="2" charset="-78"/>
              </a:rPr>
              <a:t>سازمانها</a:t>
            </a:r>
          </a:p>
          <a:p>
            <a:pPr marL="0" indent="0" algn="r" rtl="1">
              <a:buNone/>
            </a:pPr>
            <a:r>
              <a:rPr lang="fa-IR" sz="4400" dirty="0" smtClean="0">
                <a:cs typeface="B Titr" panose="00000700000000000000" pitchFamily="2" charset="-78"/>
              </a:rPr>
              <a:t> </a:t>
            </a:r>
            <a:r>
              <a:rPr lang="fa-IR" sz="4400" dirty="0">
                <a:cs typeface="B Titr" panose="00000700000000000000" pitchFamily="2" charset="-78"/>
              </a:rPr>
              <a:t>( اعم از حضوری ، تلفنی و کتبی  )</a:t>
            </a:r>
          </a:p>
          <a:p>
            <a:pPr algn="r" rtl="1"/>
            <a:r>
              <a:rPr lang="fa-IR" sz="4400" dirty="0">
                <a:cs typeface="B Titr" panose="00000700000000000000" pitchFamily="2" charset="-78"/>
              </a:rPr>
              <a:t>( مثال ؛ ارسال اسامی پیام رسان ها وظیفه اطلاع رسانی می باشد )</a:t>
            </a:r>
          </a:p>
          <a:p>
            <a:pPr algn="r" rtl="1"/>
            <a:r>
              <a:rPr lang="fa-IR" sz="4400" dirty="0">
                <a:cs typeface="B Titr" panose="00000700000000000000" pitchFamily="2" charset="-78"/>
              </a:rPr>
              <a:t>ارائه گزارش فعالیت کمیته </a:t>
            </a:r>
            <a:r>
              <a:rPr lang="en-US" sz="4400" dirty="0">
                <a:cs typeface="B Titr" panose="00000700000000000000" pitchFamily="2" charset="-78"/>
              </a:rPr>
              <a:t>H&amp;I</a:t>
            </a:r>
            <a:r>
              <a:rPr lang="fa-IR" sz="4400" dirty="0">
                <a:cs typeface="B Titr" panose="00000700000000000000" pitchFamily="2" charset="-78"/>
              </a:rPr>
              <a:t> به سازمانها و مراکز مربوطه</a:t>
            </a:r>
          </a:p>
          <a:p>
            <a:pPr algn="r" rtl="1"/>
            <a:r>
              <a:rPr lang="fa-IR" sz="4400" dirty="0">
                <a:cs typeface="B Titr" panose="00000700000000000000" pitchFamily="2" charset="-78"/>
              </a:rPr>
              <a:t>کلیه مکاتبات می بایست  با سربرگ </a:t>
            </a:r>
            <a:r>
              <a:rPr lang="en-US" sz="4400" dirty="0">
                <a:cs typeface="B Titr" panose="00000700000000000000" pitchFamily="2" charset="-78"/>
              </a:rPr>
              <a:t>NA</a:t>
            </a:r>
            <a:r>
              <a:rPr lang="fa-IR" sz="4400" dirty="0">
                <a:cs typeface="B Titr" panose="00000700000000000000" pitchFamily="2" charset="-78"/>
              </a:rPr>
              <a:t> بوده و بعهده کمیته اطلاع رسانی می باشد </a:t>
            </a:r>
            <a:endParaRPr lang="en-US" sz="4400" dirty="0">
              <a:cs typeface="B Titr" panose="00000700000000000000" pitchFamily="2" charset="-78"/>
            </a:endParaRPr>
          </a:p>
          <a:p>
            <a:pPr marL="0" indent="0" algn="ctr">
              <a:buNone/>
            </a:pPr>
            <a:endParaRPr lang="fa-IR" sz="4400" dirty="0"/>
          </a:p>
        </p:txBody>
      </p:sp>
    </p:spTree>
    <p:extLst>
      <p:ext uri="{BB962C8B-B14F-4D97-AF65-F5344CB8AC3E}">
        <p14:creationId xmlns:p14="http://schemas.microsoft.com/office/powerpoint/2010/main" val="1033180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13716000" cy="1143000"/>
          </a:xfrm>
        </p:spPr>
        <p:txBody>
          <a:bodyPr>
            <a:normAutofit/>
          </a:bodyPr>
          <a:lstStyle/>
          <a:p>
            <a:r>
              <a:rPr lang="fa-IR" sz="5400" b="1" dirty="0" smtClean="0">
                <a:solidFill>
                  <a:srgbClr val="FF0000"/>
                </a:solidFill>
                <a:cs typeface="B Jadid" panose="00000700000000000000" pitchFamily="2" charset="-78"/>
              </a:rPr>
              <a:t>چالش های بین دو کمیته</a:t>
            </a:r>
            <a:endParaRPr lang="fa-IR" sz="5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67000"/>
            <a:ext cx="13563600" cy="6781800"/>
          </a:xfrm>
        </p:spPr>
        <p:txBody>
          <a:bodyPr>
            <a:normAutofit lnSpcReduction="10000"/>
          </a:bodyPr>
          <a:lstStyle/>
          <a:p>
            <a:pPr lvl="0" algn="r" rtl="1">
              <a:lnSpc>
                <a:spcPct val="110000"/>
              </a:lnSpc>
            </a:pPr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کمیته </a:t>
            </a:r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ها به دنبال اقدامات بر پایه استقلال خود بوده و منافع مشترک نادیده گرفته می شود</a:t>
            </a:r>
            <a:endParaRPr lang="en-US" sz="40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lvl="0" algn="r" rtl="1">
              <a:lnSpc>
                <a:spcPct val="110000"/>
              </a:lnSpc>
            </a:pPr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خدمات کمیته ای را طبقه بندی می کنند</a:t>
            </a:r>
          </a:p>
          <a:p>
            <a:pPr lvl="0" algn="r" rtl="1">
              <a:lnSpc>
                <a:spcPct val="110000"/>
              </a:lnSpc>
            </a:pPr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عدم دریافت کمک در زمینه اطلاع رسانی جهت آموزش اعضاء </a:t>
            </a:r>
            <a:r>
              <a:rPr lang="en-US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H&amp;I</a:t>
            </a:r>
          </a:p>
          <a:p>
            <a:pPr lvl="0" algn="r" rtl="1">
              <a:lnSpc>
                <a:spcPct val="110000"/>
              </a:lnSpc>
            </a:pPr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نحوه </a:t>
            </a:r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ارتباط با مسئولین در زندان ها و مراکز مانند تبریک سال نو و عقد تفاهم </a:t>
            </a:r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نامه</a:t>
            </a:r>
          </a:p>
          <a:p>
            <a:pPr algn="r" rtl="1">
              <a:lnSpc>
                <a:spcPct val="110000"/>
              </a:lnSpc>
            </a:pPr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توقع بیش از حد مسولین کمیته از تایید اسامی</a:t>
            </a:r>
          </a:p>
          <a:p>
            <a:pPr algn="r" rtl="1">
              <a:lnSpc>
                <a:spcPct val="110000"/>
              </a:lnSpc>
            </a:pPr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اسرار مسولین کمیته برای اعزام افراد دارسابقه </a:t>
            </a:r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کیفری</a:t>
            </a:r>
            <a:endParaRPr lang="fa-IR" sz="40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lvl="0" algn="r" rtl="1">
              <a:lnSpc>
                <a:spcPct val="110000"/>
              </a:lnSpc>
            </a:pPr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نبود  رابط </a:t>
            </a:r>
            <a:r>
              <a:rPr lang="en-US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PI</a:t>
            </a:r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 </a:t>
            </a:r>
            <a:r>
              <a:rPr lang="fa-IR" sz="4000" dirty="0">
                <a:solidFill>
                  <a:srgbClr val="002060"/>
                </a:solidFill>
                <a:cs typeface="B Titr" panose="00000700000000000000" pitchFamily="2" charset="-78"/>
              </a:rPr>
              <a:t>فعال بین دو </a:t>
            </a:r>
            <a:r>
              <a:rPr lang="fa-IR" sz="4000" dirty="0" smtClean="0">
                <a:solidFill>
                  <a:srgbClr val="002060"/>
                </a:solidFill>
                <a:cs typeface="B Titr" panose="00000700000000000000" pitchFamily="2" charset="-78"/>
              </a:rPr>
              <a:t>کمیته(گاها هماهنگ نبودن با دو کمیته)</a:t>
            </a:r>
            <a:endParaRPr lang="en-US" sz="4000" dirty="0">
              <a:solidFill>
                <a:srgbClr val="002060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10000"/>
              </a:lnSpc>
            </a:pP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426143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754</Words>
  <Application>Microsoft Office PowerPoint</Application>
  <PresentationFormat>Custom</PresentationFormat>
  <Paragraphs>63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 Jadid</vt:lpstr>
      <vt:lpstr>B Titr</vt:lpstr>
      <vt:lpstr>Calibri</vt:lpstr>
      <vt:lpstr>Times New Roman</vt:lpstr>
      <vt:lpstr>Wingdings</vt:lpstr>
      <vt:lpstr>Office Theme</vt:lpstr>
      <vt:lpstr>PowerPoint Presentation</vt:lpstr>
      <vt:lpstr>چشم انداز </vt:lpstr>
      <vt:lpstr>روابط عمومی برای اعضای  NAبه چه معناست ؟</vt:lpstr>
      <vt:lpstr>وظیفه کمیته روابط عمومی واطلاع رسانی</vt:lpstr>
      <vt:lpstr>وظیفه کميته بيمارستانها و زندانها  (H&amp;I ) </vt:lpstr>
      <vt:lpstr>چه تفاوتی بین خدمات کمیته های اطلاع رسانی و H&amp;I می باشد؟</vt:lpstr>
      <vt:lpstr>فعالیت هایی که کمیته اطلاع رسانی به تنهایی مجاز به انجام آن نبوده و برای انجام نیاز به هماهنگی با کمیته H&amp;I  دارد </vt:lpstr>
      <vt:lpstr>فعالیت هایی که کمیته H&amp;Iبه تنهایی مجاز به انجام آن نبوده و برای انجام نیاز به هماهنگی با کمیته اطلاع رسانی دارد </vt:lpstr>
      <vt:lpstr>چالش های بین دو کمیته</vt:lpstr>
      <vt:lpstr>چالش های بین دو کمیته</vt:lpstr>
      <vt:lpstr>نا هماهنگی بین این دو کمیته چه مشکلاتی بوجود می آورد؟ </vt:lpstr>
      <vt:lpstr>نحوه تعامل و همکاری کمیته اطلاع رسانی و H&amp;I جهت موثر انجام شدن خدمات چیست ؟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3</dc:title>
  <dc:creator>saberi</dc:creator>
  <cp:lastModifiedBy>MRT www.Win2Farsi.com</cp:lastModifiedBy>
  <cp:revision>37</cp:revision>
  <dcterms:created xsi:type="dcterms:W3CDTF">2019-09-04T04:59:03Z</dcterms:created>
  <dcterms:modified xsi:type="dcterms:W3CDTF">2022-06-03T08:27:36Z</dcterms:modified>
</cp:coreProperties>
</file>