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5" r:id="rId5"/>
    <p:sldId id="266" r:id="rId6"/>
    <p:sldId id="269" r:id="rId7"/>
    <p:sldId id="271" r:id="rId8"/>
  </p:sldIdLst>
  <p:sldSz cx="13716000" cy="109728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56" d="100"/>
          <a:sy n="56" d="100"/>
        </p:scale>
        <p:origin x="486" y="42"/>
      </p:cViewPr>
      <p:guideLst>
        <p:guide orient="horz" pos="3456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F2A63-9949-4F18-9F00-EE770A517D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3AE6B-B589-4F9F-9773-DCCA0821D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AE6B-B589-4F9F-9773-DCCA0821D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AE6B-B589-4F9F-9773-DCCA0821D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408683"/>
            <a:ext cx="11658600" cy="235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6217920"/>
            <a:ext cx="960120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439424"/>
            <a:ext cx="308610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39424"/>
            <a:ext cx="902970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7051040"/>
            <a:ext cx="11658600" cy="217932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650745"/>
            <a:ext cx="11658600" cy="240029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60323"/>
            <a:ext cx="6057900" cy="72415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560323"/>
            <a:ext cx="6057900" cy="72415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456181"/>
            <a:ext cx="6060282" cy="102361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479800"/>
            <a:ext cx="6060282" cy="63220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456181"/>
            <a:ext cx="6062663" cy="102361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3479800"/>
            <a:ext cx="6062663" cy="63220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36880"/>
            <a:ext cx="4512470" cy="185928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436884"/>
            <a:ext cx="7667627" cy="936498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296164"/>
            <a:ext cx="4512470" cy="750570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680962"/>
            <a:ext cx="8229600" cy="90678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80440"/>
            <a:ext cx="8229600" cy="65836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587743"/>
            <a:ext cx="8229600" cy="128777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39421"/>
            <a:ext cx="12344400" cy="1828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60323"/>
            <a:ext cx="12344400" cy="724154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10170164"/>
            <a:ext cx="320040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76475-5147-4577-BAFF-E01FFA2B8D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10170164"/>
            <a:ext cx="434340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10170164"/>
            <a:ext cx="320040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11734800" cy="1600200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Jadid" panose="00000700000000000000" pitchFamily="2" charset="-78"/>
              </a:rPr>
              <a:t>به جلسه </a:t>
            </a:r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Jadid" panose="00000700000000000000" pitchFamily="2" charset="-78"/>
              </a:rPr>
              <a:t>هماهنگی</a:t>
            </a:r>
            <a:endParaRPr lang="fa-IR" sz="9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Jadid" panose="00000700000000000000" pitchFamily="2" charset="-78"/>
            </a:endParaRPr>
          </a:p>
          <a:p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Jadid" panose="00000700000000000000" pitchFamily="2" charset="-78"/>
              </a:rPr>
              <a:t>H &amp; I</a:t>
            </a:r>
          </a:p>
          <a:p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Jadid" panose="00000700000000000000" pitchFamily="2" charset="-78"/>
              </a:rPr>
              <a:t>شورامنطقه ایران</a:t>
            </a:r>
          </a:p>
          <a:p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Jadid" panose="00000700000000000000" pitchFamily="2" charset="-78"/>
              </a:rPr>
              <a:t>خوش </a:t>
            </a:r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Jadid" panose="00000700000000000000" pitchFamily="2" charset="-78"/>
              </a:rPr>
              <a:t>آمدید</a:t>
            </a:r>
          </a:p>
          <a:p>
            <a:r>
              <a:rPr lang="fa-IR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Jadid" panose="00000700000000000000" pitchFamily="2" charset="-78"/>
              </a:rPr>
              <a:t>آبان99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13335000" cy="7772400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fa-IR" sz="32000" b="1" u="sng" dirty="0" smtClean="0">
                <a:solidFill>
                  <a:srgbClr val="0070C0"/>
                </a:solidFill>
                <a:cs typeface="B Jadid" panose="00000700000000000000" pitchFamily="2" charset="-78"/>
              </a:rPr>
              <a:t>موضوع کارگاه :</a:t>
            </a:r>
          </a:p>
          <a:p>
            <a:pPr algn="r" rtl="1"/>
            <a:endParaRPr lang="fa-IR" sz="9600" b="1" u="sng" dirty="0">
              <a:solidFill>
                <a:srgbClr val="0070C0"/>
              </a:solidFill>
              <a:cs typeface="B Jadid" panose="00000700000000000000" pitchFamily="2" charset="-78"/>
            </a:endParaRPr>
          </a:p>
          <a:p>
            <a:pPr algn="r" rtl="1"/>
            <a:endParaRPr lang="fa-IR" sz="9600" b="1" u="sng" dirty="0" smtClean="0">
              <a:solidFill>
                <a:srgbClr val="0070C0"/>
              </a:solidFill>
              <a:cs typeface="B Jadid" panose="00000700000000000000" pitchFamily="2" charset="-78"/>
            </a:endParaRPr>
          </a:p>
          <a:p>
            <a:pPr algn="r" rtl="1"/>
            <a:endParaRPr lang="fa-IR" sz="9600" b="1" u="sng" dirty="0" smtClean="0">
              <a:solidFill>
                <a:srgbClr val="0070C0"/>
              </a:solidFill>
              <a:cs typeface="B Jadid" panose="00000700000000000000" pitchFamily="2" charset="-78"/>
            </a:endParaRPr>
          </a:p>
          <a:p>
            <a:pPr rtl="1">
              <a:lnSpc>
                <a:spcPct val="170000"/>
              </a:lnSpc>
            </a:pPr>
            <a:r>
              <a:rPr lang="fa-IR" sz="320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تعهد </a:t>
            </a:r>
            <a:r>
              <a:rPr lang="fa-IR" sz="32000" b="1" dirty="0">
                <a:solidFill>
                  <a:prstClr val="black"/>
                </a:solidFill>
                <a:cs typeface="B Titr" panose="00000700000000000000" pitchFamily="2" charset="-78"/>
              </a:rPr>
              <a:t>و خدمت </a:t>
            </a:r>
            <a:r>
              <a:rPr lang="fa-IR" sz="320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موثر در</a:t>
            </a:r>
          </a:p>
          <a:p>
            <a:pPr rtl="1">
              <a:lnSpc>
                <a:spcPct val="170000"/>
              </a:lnSpc>
            </a:pPr>
            <a:r>
              <a:rPr lang="fa-IR" sz="320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کمیته </a:t>
            </a:r>
            <a:r>
              <a:rPr lang="en-US" sz="38400" b="1" dirty="0">
                <a:solidFill>
                  <a:srgbClr val="FF0000"/>
                </a:solidFill>
                <a:cs typeface="B Titr" panose="00000700000000000000" pitchFamily="2" charset="-78"/>
              </a:rPr>
              <a:t>H&amp;I</a:t>
            </a:r>
            <a:endParaRPr lang="fa-IR" sz="38400" b="1" dirty="0" smtClean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rtl="1">
              <a:lnSpc>
                <a:spcPct val="170000"/>
              </a:lnSpc>
            </a:pPr>
            <a:endParaRPr lang="en-US" sz="320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rtl="1"/>
            <a:endParaRPr lang="en-US" sz="115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rtl="1"/>
            <a:r>
              <a:rPr lang="en-US" sz="9600" b="1" dirty="0" smtClean="0">
                <a:solidFill>
                  <a:srgbClr val="FF0000"/>
                </a:solidFill>
              </a:rPr>
              <a:t>  </a:t>
            </a:r>
            <a:endParaRPr lang="fa-IR" sz="9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9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43" y="1645923"/>
            <a:ext cx="12344400" cy="1828800"/>
          </a:xfrm>
        </p:spPr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FF0000"/>
                </a:solidFill>
                <a:cs typeface="B Jadid" panose="00000700000000000000" pitchFamily="2" charset="-78"/>
              </a:rPr>
              <a:t>تعهد  چیست ؟</a:t>
            </a:r>
            <a:r>
              <a:rPr lang="en-US" sz="7200" dirty="0" smtClean="0">
                <a:solidFill>
                  <a:srgbClr val="FF0000"/>
                </a:solidFill>
                <a:cs typeface="B Jadid" panose="00000700000000000000" pitchFamily="2" charset="-78"/>
              </a:rPr>
              <a:t> </a:t>
            </a:r>
            <a:endParaRPr lang="fa-IR" sz="72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42" y="3124200"/>
            <a:ext cx="13527657" cy="7241540"/>
          </a:xfrm>
        </p:spPr>
        <p:txBody>
          <a:bodyPr/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مامی </a:t>
            </a:r>
            <a:r>
              <a:rPr lang="fa-IR" dirty="0">
                <a:cs typeface="B Titr" panose="00000700000000000000" pitchFamily="2" charset="-78"/>
              </a:rPr>
              <a:t>توانیم اصل روحانی </a:t>
            </a:r>
            <a:r>
              <a:rPr lang="fa-IR" dirty="0" smtClean="0">
                <a:cs typeface="B Titr" panose="00000700000000000000" pitchFamily="2" charset="-78"/>
              </a:rPr>
              <a:t>تعهد را با تائید و تکرار تصمیم خود ، 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به </a:t>
            </a:r>
            <a:r>
              <a:rPr lang="fa-IR" dirty="0">
                <a:cs typeface="B Titr" panose="00000700000000000000" pitchFamily="2" charset="-78"/>
              </a:rPr>
              <a:t>صورت مداوم </a:t>
            </a:r>
            <a:r>
              <a:rPr lang="fa-IR" dirty="0" smtClean="0">
                <a:cs typeface="B Titr" panose="00000700000000000000" pitchFamily="2" charset="-78"/>
              </a:rPr>
              <a:t>و منظم  و به </a:t>
            </a:r>
            <a:r>
              <a:rPr lang="fa-IR" dirty="0">
                <a:cs typeface="B Titr" panose="00000700000000000000" pitchFamily="2" charset="-78"/>
              </a:rPr>
              <a:t>عمل درآوردن آن</a:t>
            </a:r>
            <a:r>
              <a:rPr lang="fa-IR" dirty="0" smtClean="0">
                <a:cs typeface="B Titr" panose="00000700000000000000" pitchFamily="2" charset="-78"/>
              </a:rPr>
              <a:t>، که </a:t>
            </a:r>
            <a:r>
              <a:rPr lang="fa-IR" dirty="0">
                <a:cs typeface="B Titr" panose="00000700000000000000" pitchFamily="2" charset="-78"/>
              </a:rPr>
              <a:t>به تصمیم </a:t>
            </a:r>
            <a:r>
              <a:rPr lang="fa-IR" dirty="0" smtClean="0">
                <a:cs typeface="B Titr" panose="00000700000000000000" pitchFamily="2" charset="-78"/>
              </a:rPr>
              <a:t>ما معنا ومفهوم </a:t>
            </a:r>
            <a:r>
              <a:rPr lang="fa-IR" dirty="0">
                <a:cs typeface="B Titr" panose="00000700000000000000" pitchFamily="2" charset="-78"/>
              </a:rPr>
              <a:t>می </a:t>
            </a:r>
            <a:r>
              <a:rPr lang="fa-IR" dirty="0" smtClean="0">
                <a:cs typeface="B Titr" panose="00000700000000000000" pitchFamily="2" charset="-78"/>
              </a:rPr>
              <a:t>بخشد ، تمرین </a:t>
            </a:r>
            <a:r>
              <a:rPr lang="fa-IR" dirty="0">
                <a:cs typeface="B Titr" panose="00000700000000000000" pitchFamily="2" charset="-78"/>
              </a:rPr>
              <a:t>کنیم</a:t>
            </a:r>
          </a:p>
          <a:p>
            <a:pPr marL="0" indent="0" rtl="1">
              <a:lnSpc>
                <a:spcPct val="200000"/>
              </a:lnSpc>
              <a:buNone/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کتاب کارکردقدم</a:t>
            </a:r>
          </a:p>
        </p:txBody>
      </p:sp>
    </p:spTree>
    <p:extLst>
      <p:ext uri="{BB962C8B-B14F-4D97-AF65-F5344CB8AC3E}">
        <p14:creationId xmlns:p14="http://schemas.microsoft.com/office/powerpoint/2010/main" val="326850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0"/>
            <a:ext cx="12344400" cy="1828800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Jadid" panose="00000700000000000000" pitchFamily="2" charset="-78"/>
              </a:rPr>
              <a:t>من تعهدراچگونه تمرین می کنم؟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13563599" cy="662940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1-بهبودی </a:t>
            </a:r>
            <a:r>
              <a:rPr lang="fa-IR" dirty="0">
                <a:cs typeface="B Titr" panose="00000700000000000000" pitchFamily="2" charset="-78"/>
              </a:rPr>
              <a:t>شخصی </a:t>
            </a:r>
            <a:r>
              <a:rPr lang="fa-IR" dirty="0" smtClean="0">
                <a:cs typeface="B Titr" panose="00000700000000000000" pitchFamily="2" charset="-78"/>
              </a:rPr>
              <a:t>را در راس قراردادن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2-حضورمرتب </a:t>
            </a:r>
            <a:r>
              <a:rPr lang="fa-IR" dirty="0">
                <a:cs typeface="B Titr" panose="00000700000000000000" pitchFamily="2" charset="-78"/>
              </a:rPr>
              <a:t>درجلسات درون کمیته </a:t>
            </a:r>
            <a:r>
              <a:rPr lang="fa-IR" dirty="0" smtClean="0">
                <a:cs typeface="B Titr" panose="00000700000000000000" pitchFamily="2" charset="-78"/>
              </a:rPr>
              <a:t>ای و مجازی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3-درمیان </a:t>
            </a:r>
            <a:r>
              <a:rPr lang="fa-IR" dirty="0">
                <a:cs typeface="B Titr" panose="00000700000000000000" pitchFamily="2" charset="-78"/>
              </a:rPr>
              <a:t>گذاشتن تجربه </a:t>
            </a:r>
            <a:r>
              <a:rPr lang="fa-IR" dirty="0" smtClean="0">
                <a:cs typeface="B Titr" panose="00000700000000000000" pitchFamily="2" charset="-78"/>
              </a:rPr>
              <a:t>خود با دیگران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4-ارتباط موثربا دیگر اعضاء و مسئول کمیته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5-تسلیم </a:t>
            </a:r>
            <a:r>
              <a:rPr lang="fa-IR" dirty="0">
                <a:cs typeface="B Titr" panose="00000700000000000000" pitchFamily="2" charset="-78"/>
              </a:rPr>
              <a:t>تمام شرایط </a:t>
            </a:r>
            <a:r>
              <a:rPr lang="fa-IR" dirty="0" smtClean="0">
                <a:cs typeface="B Titr" panose="00000700000000000000" pitchFamily="2" charset="-78"/>
              </a:rPr>
              <a:t>موجود درخدمات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6-تشویق اعضا به شرکت در جلسات مجازی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092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74" y="1676400"/>
            <a:ext cx="12344400" cy="1828800"/>
          </a:xfrm>
        </p:spPr>
        <p:txBody>
          <a:bodyPr>
            <a:normAutofit fontScale="90000"/>
          </a:bodyPr>
          <a:lstStyle/>
          <a:p>
            <a:r>
              <a:rPr lang="fa-IR" sz="6600" dirty="0">
                <a:solidFill>
                  <a:srgbClr val="FF0000"/>
                </a:solidFill>
                <a:cs typeface="B Jadid" panose="00000700000000000000" pitchFamily="2" charset="-78"/>
              </a:rPr>
              <a:t>تاثیر </a:t>
            </a:r>
            <a:r>
              <a:rPr lang="fa-IR" sz="6600" dirty="0" smtClean="0">
                <a:solidFill>
                  <a:srgbClr val="FF0000"/>
                </a:solidFill>
                <a:cs typeface="B Jadid" panose="00000700000000000000" pitchFamily="2" charset="-78"/>
              </a:rPr>
              <a:t> خدمت  در بهبودی </a:t>
            </a:r>
            <a:r>
              <a:rPr lang="fa-IR" sz="6600" dirty="0">
                <a:solidFill>
                  <a:srgbClr val="FF0000"/>
                </a:solidFill>
                <a:cs typeface="B Jadid" panose="00000700000000000000" pitchFamily="2" charset="-78"/>
              </a:rPr>
              <a:t/>
            </a:r>
            <a:br>
              <a:rPr lang="fa-IR" sz="6600" dirty="0">
                <a:solidFill>
                  <a:srgbClr val="FF0000"/>
                </a:solidFill>
                <a:cs typeface="B Jadid" panose="000007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0" y="2590800"/>
            <a:ext cx="13634049" cy="724154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4300" dirty="0">
                <a:cs typeface="B Titr" panose="00000700000000000000" pitchFamily="2" charset="-78"/>
              </a:rPr>
              <a:t>خدمت یکی از ارکان بهبودی است </a:t>
            </a:r>
            <a:r>
              <a:rPr lang="fa-IR" sz="4300" dirty="0" smtClean="0">
                <a:cs typeface="B Titr" panose="00000700000000000000" pitchFamily="2" charset="-78"/>
              </a:rPr>
              <a:t>که باعث </a:t>
            </a:r>
            <a:r>
              <a:rPr lang="fa-IR" sz="4300" dirty="0">
                <a:cs typeface="B Titr" panose="00000700000000000000" pitchFamily="2" charset="-78"/>
              </a:rPr>
              <a:t>تمرین اصول روحانی می شود 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B Titr" panose="00000700000000000000" pitchFamily="2" charset="-78"/>
              </a:rPr>
              <a:t>باعث حس ارزشمندی واحترام به نفس می شود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B Titr" panose="00000700000000000000" pitchFamily="2" charset="-78"/>
              </a:rPr>
              <a:t>باعث افزایش توانایی معتاد درحال بهبودی می شود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B Titr" panose="00000700000000000000" pitchFamily="2" charset="-78"/>
              </a:rPr>
              <a:t>فرصت مناسبی برای </a:t>
            </a:r>
            <a:r>
              <a:rPr lang="fa-IR" dirty="0" smtClean="0">
                <a:cs typeface="B Titr" panose="00000700000000000000" pitchFamily="2" charset="-78"/>
              </a:rPr>
              <a:t>اجراء </a:t>
            </a:r>
            <a:r>
              <a:rPr lang="fa-IR" dirty="0">
                <a:cs typeface="B Titr" panose="00000700000000000000" pitchFamily="2" charset="-78"/>
              </a:rPr>
              <a:t>قدم 12 وسنت 5 می باشد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B Titr" panose="00000700000000000000" pitchFamily="2" charset="-78"/>
              </a:rPr>
              <a:t>باعث مرور </a:t>
            </a:r>
            <a:r>
              <a:rPr lang="fa-IR" dirty="0" smtClean="0">
                <a:cs typeface="B Titr" panose="00000700000000000000" pitchFamily="2" charset="-78"/>
              </a:rPr>
              <a:t>مداوم  </a:t>
            </a:r>
            <a:r>
              <a:rPr lang="fa-IR" dirty="0">
                <a:cs typeface="B Titr" panose="00000700000000000000" pitchFamily="2" charset="-78"/>
              </a:rPr>
              <a:t>قدم </a:t>
            </a:r>
            <a:r>
              <a:rPr lang="fa-IR" dirty="0" smtClean="0">
                <a:cs typeface="B Titr" panose="00000700000000000000" pitchFamily="2" charset="-78"/>
              </a:rPr>
              <a:t> اول </a:t>
            </a:r>
            <a:r>
              <a:rPr lang="fa-IR" dirty="0">
                <a:cs typeface="B Titr" panose="00000700000000000000" pitchFamily="2" charset="-78"/>
              </a:rPr>
              <a:t>می باشد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B Titr" panose="00000700000000000000" pitchFamily="2" charset="-78"/>
              </a:rPr>
              <a:t>ایجاد ارتباط </a:t>
            </a:r>
            <a:r>
              <a:rPr lang="fa-IR" dirty="0" smtClean="0">
                <a:cs typeface="B Titr" panose="00000700000000000000" pitchFamily="2" charset="-78"/>
              </a:rPr>
              <a:t>با دیگران و خارج </a:t>
            </a:r>
            <a:r>
              <a:rPr lang="fa-IR" dirty="0">
                <a:cs typeface="B Titr" panose="00000700000000000000" pitchFamily="2" charset="-78"/>
              </a:rPr>
              <a:t>شدن </a:t>
            </a:r>
            <a:r>
              <a:rPr lang="fa-IR" dirty="0" smtClean="0">
                <a:cs typeface="B Titr" panose="00000700000000000000" pitchFamily="2" charset="-78"/>
              </a:rPr>
              <a:t> از تنهایی  </a:t>
            </a:r>
            <a:r>
              <a:rPr lang="fa-IR" dirty="0">
                <a:cs typeface="B Titr" panose="00000700000000000000" pitchFamily="2" charset="-78"/>
              </a:rPr>
              <a:t>وانزوا</a:t>
            </a:r>
          </a:p>
          <a:p>
            <a:pPr marL="0" indent="0" algn="l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73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 3"/>
          <p:cNvSpPr/>
          <p:nvPr/>
        </p:nvSpPr>
        <p:spPr>
          <a:xfrm>
            <a:off x="2190765" y="1749457"/>
            <a:ext cx="2702477" cy="2306096"/>
          </a:xfrm>
          <a:prstGeom prst="gear6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 3"/>
          <p:cNvSpPr/>
          <p:nvPr/>
        </p:nvSpPr>
        <p:spPr>
          <a:xfrm rot="21016280">
            <a:off x="4590529" y="4031057"/>
            <a:ext cx="3699213" cy="3492150"/>
          </a:xfrm>
          <a:prstGeom prst="gear9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a-IR" sz="4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7" name=" 3"/>
          <p:cNvSpPr/>
          <p:nvPr/>
        </p:nvSpPr>
        <p:spPr>
          <a:xfrm>
            <a:off x="1081654" y="4728456"/>
            <a:ext cx="2666120" cy="2352854"/>
          </a:xfrm>
          <a:prstGeom prst="gear6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حفظ احترام</a:t>
            </a: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8" name=" 3"/>
          <p:cNvSpPr/>
          <p:nvPr/>
        </p:nvSpPr>
        <p:spPr>
          <a:xfrm rot="21167976">
            <a:off x="6858071" y="7567561"/>
            <a:ext cx="2749828" cy="2676162"/>
          </a:xfrm>
          <a:prstGeom prst="gear6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 3"/>
          <p:cNvSpPr/>
          <p:nvPr/>
        </p:nvSpPr>
        <p:spPr>
          <a:xfrm>
            <a:off x="9215934" y="5659511"/>
            <a:ext cx="2747465" cy="2556016"/>
          </a:xfrm>
          <a:prstGeom prst="gear6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16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0" name="Picture 29" descr="Set-03a-ju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59545">
            <a:off x="2319811" y="3974886"/>
            <a:ext cx="857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Set-03a-ju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58305">
            <a:off x="2946585" y="6794504"/>
            <a:ext cx="857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Set-03a-ju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77841">
            <a:off x="9403299" y="8081522"/>
            <a:ext cx="8572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 3"/>
          <p:cNvSpPr/>
          <p:nvPr/>
        </p:nvSpPr>
        <p:spPr>
          <a:xfrm>
            <a:off x="5404425" y="1639609"/>
            <a:ext cx="2577521" cy="2351871"/>
          </a:xfrm>
          <a:prstGeom prst="gear6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solidFill>
                  <a:schemeClr val="tx1"/>
                </a:solidFill>
                <a:cs typeface="B Titr" pitchFamily="2" charset="-78"/>
              </a:rPr>
              <a:t>حضور در</a:t>
            </a:r>
          </a:p>
          <a:p>
            <a:pPr algn="ctr"/>
            <a:r>
              <a:rPr lang="fa-IR" sz="2000" dirty="0">
                <a:solidFill>
                  <a:schemeClr val="tx1"/>
                </a:solidFill>
                <a:cs typeface="B Titr" pitchFamily="2" charset="-78"/>
              </a:rPr>
              <a:t>جلسات 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مجازی</a:t>
            </a:r>
            <a:endParaRPr lang="fa-IR" sz="20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4" name="Picture 33" descr="Set-03a-ju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294764">
            <a:off x="9958935" y="5017064"/>
            <a:ext cx="765735" cy="51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Set-03a-ju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732786">
            <a:off x="7804360" y="2620585"/>
            <a:ext cx="8572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 3"/>
          <p:cNvSpPr/>
          <p:nvPr/>
        </p:nvSpPr>
        <p:spPr>
          <a:xfrm>
            <a:off x="8627282" y="2490716"/>
            <a:ext cx="2397793" cy="2470175"/>
          </a:xfrm>
          <a:prstGeom prst="gear6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320"/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 3"/>
          <p:cNvSpPr/>
          <p:nvPr/>
        </p:nvSpPr>
        <p:spPr>
          <a:xfrm>
            <a:off x="3047317" y="7224192"/>
            <a:ext cx="2886210" cy="2852770"/>
          </a:xfrm>
          <a:prstGeom prst="gear6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>
                <a:solidFill>
                  <a:schemeClr val="tx1"/>
                </a:solidFill>
                <a:cs typeface="B Titr" pitchFamily="2" charset="-78"/>
              </a:rPr>
              <a:t>داشتن </a:t>
            </a:r>
          </a:p>
          <a:p>
            <a:pPr algn="ctr"/>
            <a:r>
              <a:rPr lang="fa-IR" sz="3200" dirty="0">
                <a:solidFill>
                  <a:schemeClr val="tx1"/>
                </a:solidFill>
                <a:cs typeface="B Titr" pitchFamily="2" charset="-78"/>
              </a:rPr>
              <a:t>روابط </a:t>
            </a: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بانواحی</a:t>
            </a: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8" name="Picture 37" descr="Set-03a-ju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050" y="8686800"/>
            <a:ext cx="857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Set-03a-ju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62883">
            <a:off x="4732670" y="2512385"/>
            <a:ext cx="8572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889948" y="5113034"/>
            <a:ext cx="2941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>
                <a:latin typeface="Arial" pitchFamily="34" charset="0"/>
                <a:cs typeface="B Titr" pitchFamily="2" charset="-78"/>
              </a:rPr>
              <a:t>مسئولیت ها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5871" y="6192869"/>
            <a:ext cx="2492195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fa-IR" sz="2800" dirty="0">
                <a:cs typeface="B Titr" pitchFamily="2" charset="-78"/>
              </a:rPr>
              <a:t>رعایت قوانین </a:t>
            </a:r>
          </a:p>
          <a:p>
            <a:pPr algn="ctr">
              <a:spcAft>
                <a:spcPts val="450"/>
              </a:spcAft>
            </a:pPr>
            <a:r>
              <a:rPr lang="fa-IR" sz="2800" dirty="0">
                <a:cs typeface="B Titr" pitchFamily="2" charset="-78"/>
              </a:rPr>
              <a:t>وعدم دخالت </a:t>
            </a:r>
          </a:p>
          <a:p>
            <a:pPr algn="ctr">
              <a:spcAft>
                <a:spcPts val="450"/>
              </a:spcAft>
            </a:pPr>
            <a:r>
              <a:rPr lang="fa-IR" sz="2800" dirty="0">
                <a:cs typeface="B Titr" pitchFamily="2" charset="-78"/>
              </a:rPr>
              <a:t>در امور مراکز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4706" y="8329389"/>
            <a:ext cx="2492195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fa-IR" sz="2800" dirty="0">
                <a:cs typeface="B Titr" pitchFamily="2" charset="-78"/>
              </a:rPr>
              <a:t>آگاهی ومطالعه</a:t>
            </a:r>
          </a:p>
          <a:p>
            <a:pPr algn="ctr">
              <a:spcAft>
                <a:spcPts val="450"/>
              </a:spcAft>
            </a:pPr>
            <a:r>
              <a:rPr lang="fa-IR" sz="2800" dirty="0">
                <a:cs typeface="B Titr" pitchFamily="2" charset="-78"/>
              </a:rPr>
              <a:t>نسبت به</a:t>
            </a:r>
          </a:p>
          <a:p>
            <a:pPr algn="ctr">
              <a:spcAft>
                <a:spcPts val="450"/>
              </a:spcAft>
            </a:pPr>
            <a:r>
              <a:rPr lang="fa-IR" sz="2800" dirty="0" smtClean="0">
                <a:cs typeface="B Titr" pitchFamily="2" charset="-78"/>
              </a:rPr>
              <a:t>فرمت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071" y="2463702"/>
            <a:ext cx="2492195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fa-IR" sz="2800" dirty="0">
                <a:cs typeface="B Titr" pitchFamily="2" charset="-78"/>
              </a:rPr>
              <a:t>رعایت شرح </a:t>
            </a:r>
          </a:p>
          <a:p>
            <a:pPr algn="ctr">
              <a:spcAft>
                <a:spcPts val="450"/>
              </a:spcAft>
            </a:pPr>
            <a:r>
              <a:rPr lang="fa-IR" sz="2800" dirty="0">
                <a:cs typeface="B Titr" pitchFamily="2" charset="-78"/>
              </a:rPr>
              <a:t>وظایف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62345" y="3297703"/>
            <a:ext cx="24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fa-IR" sz="2400" dirty="0">
                <a:cs typeface="B Titr" pitchFamily="2" charset="-78"/>
              </a:rPr>
              <a:t>آگاهی از اصول ومتعهد بودن</a:t>
            </a:r>
          </a:p>
        </p:txBody>
      </p:sp>
    </p:spTree>
    <p:extLst>
      <p:ext uri="{BB962C8B-B14F-4D97-AF65-F5344CB8AC3E}">
        <p14:creationId xmlns:p14="http://schemas.microsoft.com/office/powerpoint/2010/main" val="29477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3" grpId="2" animBg="1"/>
      <p:bldP spid="36" grpId="0" animBg="1"/>
      <p:bldP spid="37" grpId="0" animBg="1"/>
      <p:bldP spid="37" grpId="1" animBg="1"/>
      <p:bldP spid="11" grpId="0"/>
      <p:bldP spid="1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3000" contrast="-38000"/>
          </a:blip>
          <a:stretch>
            <a:fillRect/>
          </a:stretch>
        </p:blipFill>
        <p:spPr>
          <a:xfrm>
            <a:off x="-228600" y="228600"/>
            <a:ext cx="3296580" cy="3200400"/>
          </a:xfrm>
          <a:prstGeom prst="rect">
            <a:avLst/>
          </a:prstGeom>
          <a:scene3d>
            <a:camera prst="orthographicFront">
              <a:rot lat="299588" lon="18915725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587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199</Words>
  <Application>Microsoft Office PowerPoint</Application>
  <PresentationFormat>Custom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 Jadid</vt:lpstr>
      <vt:lpstr>B Titr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تعهد  چیست ؟ </vt:lpstr>
      <vt:lpstr>من تعهدراچگونه تمرین می کنم؟</vt:lpstr>
      <vt:lpstr>تاثیر  خدمت  در بهبودی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creator>saberi</dc:creator>
  <cp:lastModifiedBy>MRT www.Win2Farsi.com</cp:lastModifiedBy>
  <cp:revision>34</cp:revision>
  <dcterms:created xsi:type="dcterms:W3CDTF">2019-09-04T04:59:03Z</dcterms:created>
  <dcterms:modified xsi:type="dcterms:W3CDTF">2020-11-05T12:56:28Z</dcterms:modified>
</cp:coreProperties>
</file>