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8" r:id="rId2"/>
    <p:sldId id="308" r:id="rId3"/>
    <p:sldId id="261" r:id="rId4"/>
    <p:sldId id="264" r:id="rId5"/>
    <p:sldId id="269" r:id="rId6"/>
    <p:sldId id="262" r:id="rId7"/>
    <p:sldId id="299" r:id="rId8"/>
    <p:sldId id="307" r:id="rId9"/>
    <p:sldId id="305" r:id="rId10"/>
    <p:sldId id="304" r:id="rId11"/>
    <p:sldId id="306" r:id="rId12"/>
    <p:sldId id="271" r:id="rId13"/>
    <p:sldId id="263" r:id="rId14"/>
    <p:sldId id="30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395AA-B06E-4B7E-8E3A-070070E696E1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22E5C-FD94-4969-98E0-6E2EC675E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4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E0728-C342-43EC-8D01-68634782D0DE}" type="slidenum">
              <a:rPr lang="fa-IR" smtClean="0">
                <a:solidFill>
                  <a:prstClr val="black"/>
                </a:solidFill>
              </a:rPr>
              <a:pPr/>
              <a:t>1</a:t>
            </a:fld>
            <a:endParaRPr lang="fa-I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211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2E5C-FD94-4969-98E0-6E2EC675EFF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9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22E5C-FD94-4969-98E0-6E2EC675EFF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86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F242-39D9-44F9-A1B7-DE59E873DA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5CA9F-AC9D-4C82-8790-0C24212D1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" y="81956"/>
            <a:ext cx="913554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115328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fa-IR" dirty="0"/>
          </a:p>
        </p:txBody>
      </p:sp>
      <p:pic>
        <p:nvPicPr>
          <p:cNvPr id="11" name="Picture 10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6545" y="3160324"/>
            <a:ext cx="430907" cy="840180"/>
          </a:xfrm>
          <a:prstGeom prst="rect">
            <a:avLst/>
          </a:prstGeom>
        </p:spPr>
      </p:pic>
      <p:pic>
        <p:nvPicPr>
          <p:cNvPr id="12" name="Picture 11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717032"/>
            <a:ext cx="539684" cy="938338"/>
          </a:xfrm>
          <a:prstGeom prst="rect">
            <a:avLst/>
          </a:prstGeom>
        </p:spPr>
      </p:pic>
      <p:pic>
        <p:nvPicPr>
          <p:cNvPr id="13" name="Picture 12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48009" y="4129234"/>
            <a:ext cx="562952" cy="1074956"/>
          </a:xfrm>
          <a:prstGeom prst="rect">
            <a:avLst/>
          </a:prstGeom>
        </p:spPr>
      </p:pic>
      <p:pic>
        <p:nvPicPr>
          <p:cNvPr id="14" name="Picture 13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0961" y="4754242"/>
            <a:ext cx="597154" cy="1164327"/>
          </a:xfrm>
          <a:prstGeom prst="rect">
            <a:avLst/>
          </a:prstGeom>
        </p:spPr>
      </p:pic>
      <p:pic>
        <p:nvPicPr>
          <p:cNvPr id="15" name="Picture 14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10104" y="5805264"/>
            <a:ext cx="599434" cy="1052736"/>
          </a:xfrm>
          <a:prstGeom prst="rect">
            <a:avLst/>
          </a:prstGeom>
        </p:spPr>
      </p:pic>
      <p:pic>
        <p:nvPicPr>
          <p:cNvPr id="17" name="Picture 16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34112" y="2591038"/>
            <a:ext cx="348070" cy="678665"/>
          </a:xfrm>
          <a:prstGeom prst="rect">
            <a:avLst/>
          </a:prstGeom>
        </p:spPr>
      </p:pic>
      <p:pic>
        <p:nvPicPr>
          <p:cNvPr id="18" name="Picture 17" descr="Torch-07-june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2858" y="2606380"/>
            <a:ext cx="398969" cy="684326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88032" y="933392"/>
            <a:ext cx="8167936" cy="49912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6000" b="1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کارگاه </a:t>
            </a:r>
            <a:r>
              <a:rPr lang="fa-IR" sz="6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آموزشی </a:t>
            </a:r>
          </a:p>
          <a:p>
            <a:pPr algn="ctr" rtl="1"/>
            <a:r>
              <a:rPr lang="fa-IR" sz="6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کميته بیمارستان هاوزندانها </a:t>
            </a:r>
            <a:r>
              <a:rPr lang="fa-IR" sz="6000" b="1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ی</a:t>
            </a:r>
            <a:r>
              <a:rPr lang="fa-IR" sz="6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 </a:t>
            </a:r>
            <a:r>
              <a:rPr lang="fa-IR" sz="4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(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H&amp;I </a:t>
            </a:r>
            <a:r>
              <a:rPr lang="fa-IR" sz="48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)</a:t>
            </a:r>
          </a:p>
          <a:p>
            <a:pPr algn="ctr" rtl="1"/>
            <a:r>
              <a:rPr lang="fa-IR" sz="6000" b="1" dirty="0" smtClean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cs typeface="B Titr" pitchFamily="2" charset="-78"/>
              </a:rPr>
              <a:t>شورامنطقه ایران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211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sz="3200" b="1" dirty="0">
                <a:cs typeface="B Jadid" panose="00000700000000000000" pitchFamily="2" charset="-78"/>
              </a:rPr>
              <a:t>فعالیت هایی که کمیته </a:t>
            </a:r>
            <a:r>
              <a:rPr lang="en-US" sz="3200" b="1" dirty="0" smtClean="0">
                <a:cs typeface="B Jadid" panose="00000700000000000000" pitchFamily="2" charset="-78"/>
              </a:rPr>
              <a:t>H&amp;I</a:t>
            </a:r>
            <a:r>
              <a:rPr lang="fa-IR" sz="3200" b="1" dirty="0" smtClean="0">
                <a:cs typeface="B Jadid" panose="00000700000000000000" pitchFamily="2" charset="-78"/>
              </a:rPr>
              <a:t>به </a:t>
            </a:r>
            <a:r>
              <a:rPr lang="fa-IR" sz="3200" b="1" dirty="0">
                <a:cs typeface="B Jadid" panose="00000700000000000000" pitchFamily="2" charset="-78"/>
              </a:rPr>
              <a:t>تنهایی مجاز به انجام آن نبوده و برای انجام نیاز به هماهنگی با کمیته </a:t>
            </a:r>
            <a:r>
              <a:rPr lang="fa-IR" sz="3200" b="1" dirty="0" smtClean="0">
                <a:cs typeface="B Jadid" panose="00000700000000000000" pitchFamily="2" charset="-78"/>
              </a:rPr>
              <a:t>اطلاع رسانی</a:t>
            </a:r>
            <a:r>
              <a:rPr lang="en-US" sz="3200" b="1" dirty="0" smtClean="0">
                <a:cs typeface="B Jadid" panose="00000700000000000000" pitchFamily="2" charset="-78"/>
              </a:rPr>
              <a:t> </a:t>
            </a:r>
            <a:r>
              <a:rPr lang="fa-IR" sz="3200" b="1" dirty="0" smtClean="0">
                <a:cs typeface="B Jadid" panose="00000700000000000000" pitchFamily="2" charset="-78"/>
              </a:rPr>
              <a:t>دارد </a:t>
            </a:r>
            <a:endParaRPr lang="en-US" sz="3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4925144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r" rtl="1"/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قول همکاری هایی که در چارچوب خدمات روابط عمومی بوده به مسئولین در صورت درخواست آنها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هرگونه ارتباط ، مذاکرات و مکاتبات با مسئولین مراکز و سازمانها ( اعم از حضوری ، تلفنی و کتبی  )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( مثال ؛ ارسال اسامی پیام رسان ها وظیفه اطلاع رسانی می باشد )</a:t>
            </a:r>
          </a:p>
          <a:p>
            <a:pPr algn="r" rtl="1"/>
            <a:r>
              <a:rPr lang="fa-IR" dirty="0">
                <a:solidFill>
                  <a:srgbClr val="C00000"/>
                </a:solidFill>
                <a:cs typeface="B Titr" panose="00000700000000000000" pitchFamily="2" charset="-78"/>
              </a:rPr>
              <a:t>ارائه گزارش فعالیت کمیته </a:t>
            </a:r>
            <a:r>
              <a:rPr lang="en-US" dirty="0">
                <a:solidFill>
                  <a:srgbClr val="C00000"/>
                </a:solidFill>
                <a:cs typeface="B Titr" panose="00000700000000000000" pitchFamily="2" charset="-78"/>
              </a:rPr>
              <a:t>H&amp;I</a:t>
            </a:r>
            <a:r>
              <a:rPr lang="fa-IR" dirty="0">
                <a:solidFill>
                  <a:srgbClr val="C00000"/>
                </a:solidFill>
                <a:cs typeface="B Titr" panose="00000700000000000000" pitchFamily="2" charset="-78"/>
              </a:rPr>
              <a:t> به سازمانها و مراکز </a:t>
            </a:r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مربوطه</a:t>
            </a:r>
          </a:p>
          <a:p>
            <a:pPr algn="r" rtl="1"/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کلیه مکاتبات می بایست  با سربرگ </a:t>
            </a:r>
            <a:r>
              <a:rPr lang="en-US" dirty="0" smtClean="0">
                <a:solidFill>
                  <a:srgbClr val="C00000"/>
                </a:solidFill>
                <a:cs typeface="B Titr" panose="00000700000000000000" pitchFamily="2" charset="-78"/>
              </a:rPr>
              <a:t>NA</a:t>
            </a:r>
            <a:r>
              <a:rPr lang="fa-IR" dirty="0" smtClean="0">
                <a:solidFill>
                  <a:srgbClr val="C00000"/>
                </a:solidFill>
                <a:cs typeface="B Titr" panose="00000700000000000000" pitchFamily="2" charset="-78"/>
              </a:rPr>
              <a:t> بوده و بعهده کمیته اطلاع رسانی می باشد </a:t>
            </a:r>
            <a:endParaRPr lang="fa-IR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r" rtl="1"/>
            <a:endParaRPr lang="en-US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b="1" dirty="0" smtClean="0">
                <a:cs typeface="B Jadid" panose="00000700000000000000" pitchFamily="2" charset="-78"/>
              </a:rPr>
              <a:t>دلایل که باعث بروز مشکلات در انجام خدمات دو کمیته می گردد</a:t>
            </a:r>
            <a:endParaRPr lang="en-US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رعایت نکردن حدود و اختیارات خدماتی بین  2 کمیته </a:t>
            </a:r>
            <a:endParaRPr lang="en-US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کمیته ها به دنبال اقدامات بر پایه استقلال خود بوده و منافع مشترک نادیده گرفته می شود</a:t>
            </a:r>
            <a:endParaRPr lang="en-US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خدمات کمیته ای را طبقه بندی می کنند</a:t>
            </a: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عدم ارتباط موثر</a:t>
            </a:r>
            <a:endParaRPr lang="en-US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 عدم دریافت کمک در زمینه اطلاع رسانی جهت آموزش اعضاء </a:t>
            </a:r>
            <a:r>
              <a:rPr lang="en-US" dirty="0" smtClean="0">
                <a:solidFill>
                  <a:srgbClr val="002060"/>
                </a:solidFill>
                <a:cs typeface="B Titr" panose="00000700000000000000" pitchFamily="2" charset="-78"/>
              </a:rPr>
              <a:t>H&amp;I</a:t>
            </a: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نحوه ارتباط با مسئولین در زندان ها و مراکز مانند تبریک سال نو و عقد تفاهم نامه</a:t>
            </a: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عدم هماهنگی بین 2 کمیته در ارسال اسامی پیام رسانان به مراکز </a:t>
            </a:r>
          </a:p>
          <a:p>
            <a:pPr lvl="0" algn="r" rtl="1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نبود یک رابط فعال بین دو کمیته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4"/>
          <p:cNvSpPr/>
          <p:nvPr/>
        </p:nvSpPr>
        <p:spPr>
          <a:xfrm>
            <a:off x="179512" y="2060848"/>
            <a:ext cx="8784976" cy="4797152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182880" tIns="182880" rIns="182880" bIns="182880" numCol="1" spcCol="1270" anchor="ctr" anchorCtr="0">
            <a:noAutofit/>
          </a:bodyPr>
          <a:lstStyle/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B Titr" panose="00000700000000000000" pitchFamily="2" charset="-78"/>
              </a:rPr>
              <a:t>باور جامعه و مسئولان تحت تأثیر قرار می گیرد.</a:t>
            </a:r>
            <a:endParaRPr lang="en-US" sz="3600" b="1" dirty="0" smtClean="0">
              <a:cs typeface="B Titr" panose="000007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B Titr" panose="00000700000000000000" pitchFamily="2" charset="-78"/>
              </a:rPr>
              <a:t> حس مسئولیت پذیری از بین میرود . </a:t>
            </a:r>
            <a:endParaRPr lang="en-US" sz="3600" b="1" dirty="0" smtClean="0">
              <a:cs typeface="B Titr" panose="000007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 smtClean="0">
                <a:cs typeface="B Titr" panose="00000700000000000000" pitchFamily="2" charset="-78"/>
              </a:rPr>
              <a:t>از هدف اصلی مان دور می شویم .</a:t>
            </a: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cs typeface="B Titr" panose="00000700000000000000" pitchFamily="2" charset="-78"/>
            </a:endParaRPr>
          </a:p>
          <a:p>
            <a:pPr marL="457200" indent="-457200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Titr" panose="00000700000000000000" pitchFamily="2" charset="-78"/>
              </a:rPr>
              <a:t>به وجود آمدن مشکل در پاسخ گویی مناسب به جامعه و از دست دادن روابط عمومی 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cs typeface="B Titr" panose="000007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260648"/>
            <a:ext cx="8784976" cy="14465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 rtl="1"/>
            <a:r>
              <a:rPr lang="fa-IR" sz="4400" b="1" dirty="0" smtClean="0">
                <a:solidFill>
                  <a:srgbClr val="002060"/>
                </a:solidFill>
                <a:cs typeface="B Jadid" panose="00000700000000000000" pitchFamily="2" charset="-78"/>
              </a:rPr>
              <a:t>نا هماهنگی بین این دو کمیته چه </a:t>
            </a:r>
          </a:p>
          <a:p>
            <a:pPr lvl="0" algn="ctr" rtl="1"/>
            <a:r>
              <a:rPr lang="fa-IR" sz="4400" b="1" dirty="0" smtClean="0">
                <a:solidFill>
                  <a:srgbClr val="002060"/>
                </a:solidFill>
                <a:cs typeface="B Jadid" panose="00000700000000000000" pitchFamily="2" charset="-78"/>
              </a:rPr>
              <a:t>مشکلاتی بوجود می آورد ؟</a:t>
            </a:r>
            <a:endParaRPr lang="en-US" sz="4400" dirty="0">
              <a:solidFill>
                <a:srgbClr val="00206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338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5706" y="1988840"/>
            <a:ext cx="8367872" cy="46166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Titr" panose="00000700000000000000" pitchFamily="2" charset="-78"/>
              </a:rPr>
              <a:t>شروع رابطه با مراکز درمانی و زندانها با کمیته اطلاع رسانی بوده و ادامه این رابطه با تعامل و همکاری دو کمیته انجام می شود.</a:t>
            </a:r>
            <a:endParaRPr lang="en-US" sz="2800" b="1" dirty="0" smtClean="0">
              <a:cs typeface="B Titr" panose="00000700000000000000" pitchFamily="2" charset="-78"/>
            </a:endParaRPr>
          </a:p>
          <a:p>
            <a:pPr marL="91440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کمیته ها طبق شرح وظایف مندرج در اساسنامه ی ساختار خود عمل می کنند </a:t>
            </a:r>
            <a:endParaRPr lang="en-US" sz="2800" b="1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91440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داشتن یک رابط  ، فعال بین دو کمیته.</a:t>
            </a:r>
            <a:endParaRPr lang="en-US" sz="2800" b="1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914400" lvl="1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sz="2800" b="1" dirty="0" smtClean="0">
                <a:cs typeface="B Titr" panose="00000700000000000000" pitchFamily="2" charset="-78"/>
              </a:rPr>
              <a:t>برگزاری جلسات هماهنگی و کارگاه های آموزشی مشترک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9296" cy="14773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/>
            <a:r>
              <a:rPr lang="fa-IR" sz="3600" b="1" dirty="0" smtClean="0">
                <a:cs typeface="B Titr" panose="00000700000000000000" pitchFamily="2" charset="-78"/>
              </a:rPr>
              <a:t>نحوه تعامل و همکاری کمیته </a:t>
            </a:r>
            <a:r>
              <a:rPr lang="en-US" sz="3600" b="1" dirty="0" smtClean="0">
                <a:cs typeface="B Titr" panose="00000700000000000000" pitchFamily="2" charset="-78"/>
              </a:rPr>
              <a:t>H&amp;I</a:t>
            </a:r>
            <a:r>
              <a:rPr lang="fa-IR" sz="3600" b="1" dirty="0" smtClean="0">
                <a:cs typeface="B Titr" panose="00000700000000000000" pitchFamily="2" charset="-78"/>
              </a:rPr>
              <a:t>و اطلاع رسانی جهت موثر انجام شدن خدمات چیست ؟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328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fa-IR" sz="6000" b="1" dirty="0" smtClean="0">
                <a:cs typeface="B Jadid" panose="00000700000000000000" pitchFamily="2" charset="-78"/>
              </a:rPr>
              <a:t>همکاری</a:t>
            </a:r>
            <a:r>
              <a:rPr lang="fa-IR" sz="6000" dirty="0" smtClean="0">
                <a:cs typeface="B Jadid" panose="00000700000000000000" pitchFamily="2" charset="-78"/>
              </a:rPr>
              <a:t>  </a:t>
            </a:r>
            <a:endParaRPr lang="en-US" sz="60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41" y="1259632"/>
            <a:ext cx="8929718" cy="5564481"/>
          </a:xfrm>
          <a:solidFill>
            <a:srgbClr val="00B0F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همواره به خاطر داشته باشیم همه ما به انجمن معتادان گمنام تعلق داریم و عضو کدام کمیته  بودن تفاوت ندارد .</a:t>
            </a: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ارتباط متقابل ما به معنای برنامه ریزی مشترک در چگونگی اداره امور می باشد</a:t>
            </a: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همواره اصل من نمی توانم و ما می توانیم در تمام کمیته های فرعی نیز صدق می کند .</a:t>
            </a: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مد نظر داشتن هدف اصلی در تمام امورات باعث ایجاد همکاری بیشتر می شود .</a:t>
            </a:r>
          </a:p>
          <a:p>
            <a:pPr algn="just" rtl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انعطاف پذیری به هنگام پاسداری از سنتهای خودمان منجر به نوعی همکاری می شود .</a:t>
            </a:r>
            <a:endParaRPr lang="en-US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429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9144000" cy="56612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5661248"/>
            <a:ext cx="9144000" cy="1196752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00" y="5085184"/>
            <a:ext cx="5868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9600" b="1" dirty="0" smtClean="0">
                <a:ln>
                  <a:solidFill>
                    <a:prstClr val="white">
                      <a:lumMod val="95000"/>
                    </a:prstClr>
                  </a:solidFill>
                </a:ln>
                <a:solidFill>
                  <a:srgbClr val="FF0000"/>
                </a:solidFill>
              </a:rPr>
              <a:t>به امید دیدار</a:t>
            </a:r>
            <a:endParaRPr lang="en-US" sz="9600" b="1" dirty="0">
              <a:ln>
                <a:solidFill>
                  <a:prstClr val="white">
                    <a:lumMod val="95000"/>
                  </a:prstClr>
                </a:solidFill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4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1" descr="E:\2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0708"/>
            <a:ext cx="9144000" cy="6858001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774071" y="1340768"/>
            <a:ext cx="359585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H&amp;I</a:t>
            </a:r>
            <a:endParaRPr lang="en-US" sz="166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40776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4114800" cy="701040"/>
          </a:xfrm>
        </p:spPr>
        <p:txBody>
          <a:bodyPr>
            <a:noAutofit/>
          </a:bodyPr>
          <a:lstStyle/>
          <a:p>
            <a:pPr rtl="1"/>
            <a:r>
              <a:rPr lang="fa-IR" sz="6000" dirty="0" smtClean="0">
                <a:solidFill>
                  <a:srgbClr val="FF0000"/>
                </a:solidFill>
                <a:cs typeface="B Jadid" panose="00000700000000000000" pitchFamily="2" charset="-78"/>
              </a:rPr>
              <a:t>چشم انداز	</a:t>
            </a:r>
            <a:endParaRPr lang="en-US" sz="6000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2482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Low" rtl="1">
              <a:lnSpc>
                <a:spcPct val="150000"/>
              </a:lnSpc>
            </a:pPr>
            <a:r>
              <a:rPr lang="fa-IR" sz="3200" dirty="0" smtClean="0">
                <a:cs typeface="B Titr" pitchFamily="2" charset="-78"/>
              </a:rPr>
              <a:t>ما امیدواریم با برگزاری این کارگاه و کمک شما مشکلات موجود و تداخل خدماتی  بین </a:t>
            </a:r>
            <a:r>
              <a:rPr lang="fa-IR" dirty="0" smtClean="0">
                <a:cs typeface="B Titr" pitchFamily="2" charset="-78"/>
              </a:rPr>
              <a:t>دو</a:t>
            </a:r>
            <a:r>
              <a:rPr lang="fa-IR" sz="3200" dirty="0" smtClean="0">
                <a:cs typeface="B Titr" pitchFamily="2" charset="-78"/>
              </a:rPr>
              <a:t>کمیته روابط عمومی و </a:t>
            </a:r>
            <a:r>
              <a:rPr lang="en-US" sz="3200" dirty="0" smtClean="0">
                <a:cs typeface="B Titr" pitchFamily="2" charset="-78"/>
              </a:rPr>
              <a:t>H&amp;I</a:t>
            </a:r>
            <a:r>
              <a:rPr lang="fa-IR" sz="3200" dirty="0" smtClean="0">
                <a:cs typeface="B Titr" pitchFamily="2" charset="-78"/>
              </a:rPr>
              <a:t> در امر پیام رسانی برطرف گردد و اعضای انجمن معتادان گمنام ایران بیش از پیش و منسجم تر از گذشته سنت پنجم و قدم دوازدهم خود را با ازخودگذشتگی به معرض اجرا درآورده و روز به روز انجمن ما خوشنام تر از گذشته به کار خود ادامه دهد.</a:t>
            </a:r>
          </a:p>
        </p:txBody>
      </p:sp>
    </p:spTree>
    <p:extLst>
      <p:ext uri="{BB962C8B-B14F-4D97-AF65-F5344CB8AC3E}">
        <p14:creationId xmlns:p14="http://schemas.microsoft.com/office/powerpoint/2010/main" val="273586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214290"/>
            <a:ext cx="8839200" cy="178595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fa-IR" sz="4000" dirty="0" smtClean="0">
                <a:solidFill>
                  <a:srgbClr val="FFFF00"/>
                </a:solidFill>
                <a:cs typeface="B Jadid" panose="00000700000000000000" pitchFamily="2" charset="-78"/>
              </a:rPr>
              <a:t>روابط عمومی برای اعضای </a:t>
            </a:r>
            <a:r>
              <a:rPr lang="en-US" sz="4000" dirty="0" smtClean="0">
                <a:solidFill>
                  <a:srgbClr val="FFFF00"/>
                </a:solidFill>
                <a:cs typeface="B Jadid" panose="00000700000000000000" pitchFamily="2" charset="-78"/>
              </a:rPr>
              <a:t> NA</a:t>
            </a:r>
            <a:r>
              <a:rPr lang="fa-IR" sz="4000" dirty="0" smtClean="0">
                <a:solidFill>
                  <a:srgbClr val="FFFF00"/>
                </a:solidFill>
                <a:cs typeface="B Jadid" panose="00000700000000000000" pitchFamily="2" charset="-78"/>
              </a:rPr>
              <a:t>به چه معناست ؟</a:t>
            </a:r>
            <a:endParaRPr lang="en-US" sz="4000" dirty="0">
              <a:solidFill>
                <a:srgbClr val="FFFF00"/>
              </a:solidFill>
              <a:cs typeface="B Jadid" panose="00000700000000000000" pitchFamily="2" charset="-78"/>
            </a:endParaRPr>
          </a:p>
        </p:txBody>
      </p:sp>
      <p:sp>
        <p:nvSpPr>
          <p:cNvPr id="3" name="Bevel 2"/>
          <p:cNvSpPr/>
          <p:nvPr/>
        </p:nvSpPr>
        <p:spPr>
          <a:xfrm>
            <a:off x="0" y="2276872"/>
            <a:ext cx="9144000" cy="4608512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E4AA2"/>
              </a:buClr>
            </a:pPr>
            <a:r>
              <a:rPr lang="fa-IR" sz="2800" kern="0" cap="all" dirty="0">
                <a:ln w="9000" cmpd="sng">
                  <a:solidFill>
                    <a:srgbClr val="090E4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90E4B">
                        <a:shade val="20000"/>
                        <a:satMod val="245000"/>
                      </a:srgbClr>
                    </a:gs>
                    <a:gs pos="43000">
                      <a:srgbClr val="090E4B">
                        <a:satMod val="255000"/>
                      </a:srgbClr>
                    </a:gs>
                    <a:gs pos="48000">
                      <a:srgbClr val="090E4B">
                        <a:shade val="85000"/>
                        <a:satMod val="255000"/>
                      </a:srgbClr>
                    </a:gs>
                    <a:gs pos="100000">
                      <a:srgbClr val="090E4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cs typeface="B Titr" panose="00000700000000000000" pitchFamily="2" charset="-78"/>
              </a:rPr>
              <a:t>روابط عمومی به تمامی روابطی گفته میشود که با کل جامعه </a:t>
            </a:r>
            <a:r>
              <a:rPr lang="fa-IR" sz="2800" kern="0" cap="all" dirty="0" smtClean="0">
                <a:ln w="9000" cmpd="sng">
                  <a:solidFill>
                    <a:srgbClr val="090E4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90E4B">
                        <a:shade val="20000"/>
                        <a:satMod val="245000"/>
                      </a:srgbClr>
                    </a:gs>
                    <a:gs pos="43000">
                      <a:srgbClr val="090E4B">
                        <a:satMod val="255000"/>
                      </a:srgbClr>
                    </a:gs>
                    <a:gs pos="48000">
                      <a:srgbClr val="090E4B">
                        <a:shade val="85000"/>
                        <a:satMod val="255000"/>
                      </a:srgbClr>
                    </a:gs>
                    <a:gs pos="100000">
                      <a:srgbClr val="090E4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cs typeface="B Titr" panose="00000700000000000000" pitchFamily="2" charset="-78"/>
              </a:rPr>
              <a:t>،حرفه </a:t>
            </a:r>
            <a:r>
              <a:rPr lang="fa-IR" sz="2800" kern="0" cap="all" dirty="0">
                <a:ln w="9000" cmpd="sng">
                  <a:solidFill>
                    <a:srgbClr val="090E4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90E4B">
                        <a:shade val="20000"/>
                        <a:satMod val="245000"/>
                      </a:srgbClr>
                    </a:gs>
                    <a:gs pos="43000">
                      <a:srgbClr val="090E4B">
                        <a:satMod val="255000"/>
                      </a:srgbClr>
                    </a:gs>
                    <a:gs pos="48000">
                      <a:srgbClr val="090E4B">
                        <a:shade val="85000"/>
                        <a:satMod val="255000"/>
                      </a:srgbClr>
                    </a:gs>
                    <a:gs pos="100000">
                      <a:srgbClr val="090E4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cs typeface="B Titr" panose="00000700000000000000" pitchFamily="2" charset="-78"/>
              </a:rPr>
              <a:t>ای ها ، اعضایی که قرار است در آینده به ما بپیوندند ، با یکدیگر در گروه ها و جوامع خدماتی خود ایجاد کرده وآنها را حفظ میکنیم . </a:t>
            </a:r>
            <a:endParaRPr lang="fa-IR" sz="2800" kern="0" cap="all" dirty="0" smtClean="0">
              <a:ln w="9000" cmpd="sng">
                <a:solidFill>
                  <a:srgbClr val="090E4B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90E4B">
                      <a:shade val="20000"/>
                      <a:satMod val="245000"/>
                    </a:srgbClr>
                  </a:gs>
                  <a:gs pos="43000">
                    <a:srgbClr val="090E4B">
                      <a:satMod val="255000"/>
                    </a:srgbClr>
                  </a:gs>
                  <a:gs pos="48000">
                    <a:srgbClr val="090E4B">
                      <a:shade val="85000"/>
                      <a:satMod val="255000"/>
                    </a:srgbClr>
                  </a:gs>
                  <a:gs pos="100000">
                    <a:srgbClr val="090E4B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cs typeface="B Titr" panose="00000700000000000000" pitchFamily="2" charset="-78"/>
            </a:endParaRPr>
          </a:p>
          <a:p>
            <a:pPr lvl="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E4AA2"/>
              </a:buClr>
            </a:pPr>
            <a:r>
              <a:rPr lang="fa-IR" sz="2800" kern="0" cap="all" dirty="0" smtClean="0">
                <a:ln w="9000" cmpd="sng">
                  <a:solidFill>
                    <a:srgbClr val="090E4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90E4B">
                        <a:shade val="20000"/>
                        <a:satMod val="245000"/>
                      </a:srgbClr>
                    </a:gs>
                    <a:gs pos="43000">
                      <a:srgbClr val="090E4B">
                        <a:satMod val="255000"/>
                      </a:srgbClr>
                    </a:gs>
                    <a:gs pos="48000">
                      <a:srgbClr val="090E4B">
                        <a:shade val="85000"/>
                        <a:satMod val="255000"/>
                      </a:srgbClr>
                    </a:gs>
                    <a:gs pos="100000">
                      <a:srgbClr val="090E4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cs typeface="B Titr" panose="00000700000000000000" pitchFamily="2" charset="-78"/>
              </a:rPr>
              <a:t>( </a:t>
            </a:r>
            <a:r>
              <a:rPr lang="fa-IR" sz="2800" kern="0" cap="all" dirty="0">
                <a:ln w="9000" cmpd="sng">
                  <a:solidFill>
                    <a:srgbClr val="090E4B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90E4B">
                        <a:shade val="20000"/>
                        <a:satMod val="245000"/>
                      </a:srgbClr>
                    </a:gs>
                    <a:gs pos="43000">
                      <a:srgbClr val="090E4B">
                        <a:satMod val="255000"/>
                      </a:srgbClr>
                    </a:gs>
                    <a:gs pos="48000">
                      <a:srgbClr val="090E4B">
                        <a:shade val="85000"/>
                        <a:satMod val="255000"/>
                      </a:srgbClr>
                    </a:gs>
                    <a:gs pos="100000">
                      <a:srgbClr val="090E4B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/>
                <a:cs typeface="B Titr" panose="00000700000000000000" pitchFamily="2" charset="-78"/>
              </a:rPr>
              <a:t>فصل یک جزوه روابط عمومی )</a:t>
            </a:r>
            <a:endParaRPr lang="en-US" sz="2800" kern="0" cap="all" dirty="0">
              <a:ln w="9000" cmpd="sng">
                <a:solidFill>
                  <a:srgbClr val="090E4B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90E4B">
                      <a:shade val="20000"/>
                      <a:satMod val="245000"/>
                    </a:srgbClr>
                  </a:gs>
                  <a:gs pos="43000">
                    <a:srgbClr val="090E4B">
                      <a:satMod val="255000"/>
                    </a:srgbClr>
                  </a:gs>
                  <a:gs pos="48000">
                    <a:srgbClr val="090E4B">
                      <a:shade val="85000"/>
                      <a:satMod val="255000"/>
                    </a:srgbClr>
                  </a:gs>
                  <a:gs pos="100000">
                    <a:srgbClr val="090E4B">
                      <a:shade val="20000"/>
                      <a:satMod val="245000"/>
                    </a:srgbClr>
                  </a:gs>
                </a:gsLst>
                <a:lin ang="5400000"/>
              </a:gradFill>
              <a:effectLst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0357869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96553" y="332656"/>
            <a:ext cx="9993288" cy="1097790"/>
          </a:xfrm>
        </p:spPr>
        <p:txBody>
          <a:bodyPr>
            <a:normAutofit/>
          </a:bodyPr>
          <a:lstStyle/>
          <a:p>
            <a:pPr rtl="1"/>
            <a:r>
              <a:rPr lang="fa-IR" dirty="0" smtClean="0">
                <a:solidFill>
                  <a:srgbClr val="FF0000"/>
                </a:solidFill>
                <a:cs typeface="B Jadid" panose="00000700000000000000" pitchFamily="2" charset="-78"/>
              </a:rPr>
              <a:t>وظیفه کمیته روابط عمومی واطلاع</a:t>
            </a:r>
            <a:r>
              <a:rPr lang="en-US" dirty="0" smtClean="0">
                <a:solidFill>
                  <a:srgbClr val="FF0000"/>
                </a:solidFill>
                <a:cs typeface="B Jadid" panose="00000700000000000000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Jadid" panose="00000700000000000000" pitchFamily="2" charset="-78"/>
              </a:rPr>
              <a:t>رسانی</a:t>
            </a:r>
            <a:endParaRPr lang="en-US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4395" y="2060848"/>
            <a:ext cx="7991393" cy="4176143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800" dirty="0" smtClean="0">
                <a:solidFill>
                  <a:srgbClr val="002060"/>
                </a:solidFill>
                <a:effectLst/>
                <a:cs typeface="B Titr" panose="00000700000000000000" pitchFamily="2" charset="-78"/>
              </a:rPr>
              <a:t>معرفی انجمن به جامعه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 smtClean="0">
                <a:solidFill>
                  <a:srgbClr val="002060"/>
                </a:solidFill>
                <a:effectLst/>
                <a:cs typeface="B Titr" panose="00000700000000000000" pitchFamily="2" charset="-78"/>
              </a:rPr>
              <a:t>تفکیک انجمن با انجمن های دیگر</a:t>
            </a:r>
          </a:p>
          <a:p>
            <a:pPr algn="just" rtl="1">
              <a:lnSpc>
                <a:spcPct val="200000"/>
              </a:lnSpc>
            </a:pPr>
            <a:r>
              <a:rPr lang="fa-IR" sz="2800" dirty="0" smtClean="0">
                <a:solidFill>
                  <a:srgbClr val="002060"/>
                </a:solidFill>
                <a:effectLst/>
                <a:cs typeface="B Titr" panose="00000700000000000000" pitchFamily="2" charset="-78"/>
              </a:rPr>
              <a:t>رابطه با مسئولین و جامعه و هماهنگی جهت خدمات کمیته هایی که در ارتباط با جامعه می باشند</a:t>
            </a:r>
          </a:p>
          <a:p>
            <a:pPr algn="just" rtl="1">
              <a:lnSpc>
                <a:spcPct val="200000"/>
              </a:lnSpc>
            </a:pPr>
            <a:endParaRPr lang="fa-IR" sz="100" dirty="0" smtClean="0">
              <a:solidFill>
                <a:srgbClr val="002060"/>
              </a:solidFill>
              <a:effectLst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fa-IR" sz="1050" dirty="0" smtClean="0">
              <a:solidFill>
                <a:srgbClr val="002060"/>
              </a:solidFill>
              <a:effectLst/>
              <a:cs typeface="B Titr" panose="00000700000000000000" pitchFamily="2" charset="-78"/>
            </a:endParaRPr>
          </a:p>
          <a:p>
            <a:pPr algn="just" rtl="1">
              <a:lnSpc>
                <a:spcPct val="200000"/>
              </a:lnSpc>
            </a:pPr>
            <a:endParaRPr lang="fa-IR" sz="1050" dirty="0" smtClean="0">
              <a:effectLst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357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819"/>
            <a:ext cx="9323512" cy="689681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0278" y="1071755"/>
            <a:ext cx="9036496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676400" algn="l"/>
              </a:tabLst>
            </a:pPr>
            <a:r>
              <a:rPr lang="fa-IR" sz="2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ea typeface="Calibri" pitchFamily="34" charset="0"/>
                <a:cs typeface="B Homa" panose="00000400000000000000" pitchFamily="2" charset="-78"/>
              </a:rPr>
              <a:t>.</a:t>
            </a:r>
            <a:endParaRPr lang="en-US" sz="2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B Hom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895" y="2399709"/>
            <a:ext cx="9123722" cy="3785652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tabLst>
                <a:tab pos="1676400" algn="l"/>
              </a:tabLst>
            </a:pPr>
            <a:r>
              <a:rPr lang="fa-IR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itchFamily="34" charset="0"/>
                <a:cs typeface="B Titr" panose="00000700000000000000" pitchFamily="2" charset="-78"/>
              </a:rPr>
              <a:t>برگزاری  پانل پیام رسانی به معتادان در مراکزی که دسترسی آسان به جلسات انجمن معتادان گمنام را ندارند</a:t>
            </a:r>
          </a:p>
          <a:p>
            <a:pPr algn="ctr" rtl="1" eaLnBrk="0" fontAlgn="base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tabLst>
                <a:tab pos="1676400" algn="l"/>
              </a:tabLst>
            </a:pPr>
            <a:r>
              <a:rPr lang="fa-IR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itchFamily="34" charset="0"/>
                <a:cs typeface="B Titr" panose="00000700000000000000" pitchFamily="2" charset="-78"/>
              </a:rPr>
              <a:t>ارایه نشریات به معتادان در مراکز </a:t>
            </a:r>
            <a:endParaRPr lang="fa-IR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8733246" cy="1754326"/>
          </a:xfrm>
          <a:prstGeom prst="rect">
            <a:avLst/>
          </a:prstGeom>
          <a:solidFill>
            <a:schemeClr val="tx1"/>
          </a:solidFill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 rtl="1"/>
            <a:r>
              <a:rPr lang="fa-IR" sz="48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cs typeface="B Jadid" panose="00000700000000000000" pitchFamily="2" charset="-78"/>
              </a:rPr>
              <a:t>وظیفه کميته زندانها و بيمارستانها </a:t>
            </a:r>
            <a:r>
              <a:rPr lang="fa-IR" sz="6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cs typeface="B Jadid" panose="00000700000000000000" pitchFamily="2" charset="-78"/>
              </a:rPr>
              <a:t>(</a:t>
            </a:r>
            <a:r>
              <a:rPr lang="en-US" sz="6000" b="1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cs typeface="B Jadid" panose="00000700000000000000" pitchFamily="2" charset="-78"/>
              </a:rPr>
              <a:t>H&amp;I </a:t>
            </a:r>
            <a:r>
              <a:rPr lang="fa-IR" sz="60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cs typeface="B Jadid" panose="00000700000000000000" pitchFamily="2" charset="-78"/>
              </a:rPr>
              <a:t>)</a:t>
            </a:r>
            <a:endParaRPr lang="en-US" sz="6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074182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74" cy="9890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rtl="1"/>
            <a:r>
              <a:rPr lang="fa-IR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چه تفاوتی بین خدمات کمیته های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 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 اطلاع رسانی و </a:t>
            </a:r>
            <a:r>
              <a:rPr lang="en-US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H&amp;I</a:t>
            </a:r>
            <a:r>
              <a:rPr lang="fa-IR" sz="2800" b="1" dirty="0" smtClean="0">
                <a:latin typeface="Calibri" pitchFamily="34" charset="0"/>
                <a:ea typeface="Calibri" pitchFamily="34" charset="0"/>
                <a:cs typeface="B Titr" pitchFamily="2" charset="-78"/>
              </a:rPr>
              <a:t> می باشد ؟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1772816"/>
            <a:ext cx="8508237" cy="4741987"/>
          </a:xfr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0" lvl="0" indent="0" algn="r" rtl="1" eaLnBrk="0" fontAlgn="base" hangingPunct="0">
              <a:lnSpc>
                <a:spcPct val="170000"/>
              </a:lnSpc>
              <a:spcBef>
                <a:spcPct val="0"/>
              </a:spcBef>
              <a:spcAft>
                <a:spcPts val="2400"/>
              </a:spcAft>
              <a:buFontTx/>
              <a:buChar char="•"/>
            </a:pPr>
            <a:r>
              <a:rPr lang="fa-IR" sz="8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پیام رسانی به معتادانی که دسترسی آسان به جلسات ندارند با برگزاری پانل های پیام رسانی و ارائه نشریات  توسط </a:t>
            </a:r>
            <a:r>
              <a:rPr lang="en-US" sz="8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 H&amp;I</a:t>
            </a:r>
            <a:endParaRPr lang="fa-IR" sz="8400" b="1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0" indent="0" algn="r" rtl="1" eaLnBrk="0" fontAlgn="base" hangingPunct="0">
              <a:lnSpc>
                <a:spcPct val="170000"/>
              </a:lnSpc>
              <a:spcBef>
                <a:spcPct val="0"/>
              </a:spcBef>
              <a:spcAft>
                <a:spcPts val="2400"/>
              </a:spcAft>
              <a:buFontTx/>
              <a:buChar char="•"/>
            </a:pPr>
            <a:r>
              <a:rPr lang="fa-IR" sz="8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معرفی انجمن به جامعه (پزشکان ، روان پزشکان ، مراکز درمانی ، نیروهای انتظامی ، قضات و </a:t>
            </a:r>
            <a:r>
              <a:rPr lang="fa-IR" sz="84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...  .) و رفع شبهات و شفاف سازی به مسئولین توسط اطلاع </a:t>
            </a:r>
            <a:r>
              <a:rPr lang="fa-IR" sz="8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رسانی</a:t>
            </a:r>
            <a:endParaRPr lang="en-US" sz="8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r" rtl="1" eaLnBrk="0" fontAlgn="base" hangingPunct="0">
              <a:lnSpc>
                <a:spcPct val="170000"/>
              </a:lnSpc>
              <a:spcBef>
                <a:spcPct val="0"/>
              </a:spcBef>
              <a:spcAft>
                <a:spcPts val="2400"/>
              </a:spcAft>
              <a:buFontTx/>
              <a:buChar char="•"/>
            </a:pPr>
            <a:r>
              <a:rPr lang="fa-IR" sz="84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نشریاتی که هر دو کمیته ارائه می دهند ، متفاوت می باشد 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42844" y="1500174"/>
            <a:ext cx="8786874" cy="5214950"/>
          </a:xfrm>
          <a:prstGeom prst="frame">
            <a:avLst>
              <a:gd name="adj1" fmla="val 3424"/>
            </a:avLst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5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15328" cy="9890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rtl="1"/>
            <a:r>
              <a:rPr lang="fa-IR" sz="3600" b="1" dirty="0" smtClean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چه شباهت هایی </a:t>
            </a:r>
            <a:r>
              <a:rPr lang="fa-IR" sz="36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بین خدمات کمیته های</a:t>
            </a:r>
            <a:r>
              <a:rPr lang="en-US" sz="36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 </a:t>
            </a:r>
            <a:r>
              <a:rPr lang="fa-IR" sz="36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 اطلاع رسانی و </a:t>
            </a:r>
            <a:r>
              <a:rPr lang="en-US" sz="40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H&amp;I</a:t>
            </a:r>
            <a:r>
              <a:rPr lang="fa-IR" sz="36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 می </a:t>
            </a:r>
            <a:r>
              <a:rPr lang="fa-IR" sz="3600" b="1" dirty="0" smtClean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باشد </a:t>
            </a:r>
            <a:r>
              <a:rPr lang="fa-IR" sz="3600" b="1" dirty="0">
                <a:latin typeface="Calibri" pitchFamily="34" charset="0"/>
                <a:ea typeface="Calibri" pitchFamily="34" charset="0"/>
                <a:cs typeface="B Jadid" panose="00000700000000000000" pitchFamily="2" charset="-78"/>
              </a:rPr>
              <a:t>؟</a:t>
            </a:r>
            <a:endParaRPr lang="en-US" sz="3600" dirty="0">
              <a:cs typeface="B Jadid" panose="00000700000000000000" pitchFamily="2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1844824"/>
            <a:ext cx="8229600" cy="4538503"/>
          </a:xfr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971550" lvl="1" indent="-514350" algn="r" rtl="1">
              <a:buFont typeface="+mj-lt"/>
              <a:buAutoNum type="arabicParenR"/>
            </a:pPr>
            <a:r>
              <a:rPr lang="en-US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 </a:t>
            </a: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وارد مسائل خارجی ( دارو درمانی ،سم زدایی، خانوادگی و ...) نمی شوند .</a:t>
            </a:r>
          </a:p>
          <a:p>
            <a:pPr marL="971550" lvl="1" indent="-514350" algn="r" rtl="1">
              <a:buFont typeface="+mj-lt"/>
              <a:buAutoNum type="arabicParenR"/>
            </a:pP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هر دو کمیته در چارچوب شرح وظایف و اساسنامه کمیته خود فعالیت می کنند </a:t>
            </a:r>
            <a:endParaRPr lang="fa-IR" b="1" dirty="0">
              <a:ln w="1905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cs typeface="B Zar" panose="00000400000000000000" pitchFamily="2" charset="-78"/>
            </a:endParaRPr>
          </a:p>
          <a:p>
            <a:pPr marL="971550" lvl="1" indent="-514350" algn="r" rtl="1">
              <a:buFont typeface="+mj-lt"/>
              <a:buAutoNum type="arabicParenR"/>
            </a:pP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وحدت ، اتحاد ، همدلی و هدف اصلی جهت رساندن پیام الزامی است . هدف یکی است ولی راه ها متفاوت است</a:t>
            </a:r>
            <a:endParaRPr lang="en-US" b="1" dirty="0" smtClean="0">
              <a:ln w="1905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cs typeface="B Zar" panose="00000400000000000000" pitchFamily="2" charset="-78"/>
            </a:endParaRPr>
          </a:p>
          <a:p>
            <a:pPr marL="971550" lvl="1" indent="-514350" algn="r" rtl="1">
              <a:buFont typeface="+mj-lt"/>
              <a:buAutoNum type="arabicParenR"/>
            </a:pP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شفاف سازی در مورد اینکه </a:t>
            </a:r>
            <a:r>
              <a:rPr lang="en-US" sz="3500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NA</a:t>
            </a: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 به هیچ مرکزی وابسته نیست و انجمنی مستقل از زندان ، بیمارستان ، موسسات و سازمانهای  دیگر می باشد .</a:t>
            </a:r>
            <a:endParaRPr lang="en-US" b="1" dirty="0" smtClean="0">
              <a:ln w="1905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cs typeface="B Zar" panose="00000400000000000000" pitchFamily="2" charset="-78"/>
            </a:endParaRPr>
          </a:p>
          <a:p>
            <a:pPr marL="971550" lvl="1" indent="-514350" algn="r" rtl="1">
              <a:buFont typeface="+mj-lt"/>
              <a:buAutoNum type="arabicParenR"/>
            </a:pP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هر دو در مورد ماهیت بیماری اعتیاد صحبت می کنند . نه ماده مخدر بخصوصی</a:t>
            </a:r>
          </a:p>
          <a:p>
            <a:pPr marL="971550" lvl="1" indent="-514350" algn="r" rtl="1">
              <a:buFont typeface="+mj-lt"/>
              <a:buAutoNum type="arabicParenR"/>
            </a:pPr>
            <a:r>
              <a:rPr lang="fa-IR" b="1" dirty="0" smtClean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استفاده از اعضائ آموزش </a:t>
            </a:r>
            <a:r>
              <a:rPr lang="fa-IR" b="1" dirty="0">
                <a:ln w="1905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cs typeface="B Zar" panose="00000400000000000000" pitchFamily="2" charset="-78"/>
              </a:rPr>
              <a:t>دیده جهت حفظ خوشنامی انجمن </a:t>
            </a:r>
            <a:endParaRPr lang="en-US" b="1" dirty="0" smtClean="0">
              <a:ln w="1905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cs typeface="B Zar" panose="00000400000000000000" pitchFamily="2" charset="-78"/>
            </a:endParaRPr>
          </a:p>
          <a:p>
            <a:pPr marL="0" lvl="0" indent="0" algn="r" rtl="1" eaLnBrk="0" fontAlgn="base" hangingPunct="0">
              <a:spcBef>
                <a:spcPct val="0"/>
              </a:spcBef>
              <a:spcAft>
                <a:spcPts val="2400"/>
              </a:spcAft>
              <a:buFontTx/>
              <a:buChar char="•"/>
            </a:pPr>
            <a:endParaRPr lang="en-US" sz="8400" dirty="0" smtClean="0">
              <a:solidFill>
                <a:srgbClr val="FF0000"/>
              </a:solidFill>
              <a:effectLst/>
              <a:latin typeface="Arial" pitchFamily="34" charset="0"/>
              <a:cs typeface="B Zar" panose="00000400000000000000" pitchFamily="2" charset="-78"/>
            </a:endParaRPr>
          </a:p>
          <a:p>
            <a:endParaRPr lang="en-US" dirty="0">
              <a:solidFill>
                <a:srgbClr val="FF0000"/>
              </a:solidFill>
              <a:effectLst/>
              <a:cs typeface="B Zar" panose="00000400000000000000" pitchFamily="2" charset="-78"/>
            </a:endParaRPr>
          </a:p>
        </p:txBody>
      </p:sp>
      <p:sp>
        <p:nvSpPr>
          <p:cNvPr id="6" name="Frame 5"/>
          <p:cNvSpPr/>
          <p:nvPr/>
        </p:nvSpPr>
        <p:spPr>
          <a:xfrm>
            <a:off x="142844" y="1500174"/>
            <a:ext cx="8786874" cy="5214950"/>
          </a:xfrm>
          <a:prstGeom prst="frame">
            <a:avLst>
              <a:gd name="adj1" fmla="val 3424"/>
            </a:avLst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5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40311"/>
            <a:ext cx="8964488" cy="1571612"/>
          </a:xfrm>
        </p:spPr>
        <p:txBody>
          <a:bodyPr>
            <a:normAutofit/>
          </a:bodyPr>
          <a:lstStyle/>
          <a:p>
            <a:pPr rtl="1"/>
            <a:r>
              <a:rPr lang="fa-IR" sz="3200" b="1" dirty="0" smtClean="0">
                <a:cs typeface="B Jadid" panose="00000700000000000000" pitchFamily="2" charset="-78"/>
              </a:rPr>
              <a:t>فعالیت هایی که کمیته اطلاع رسانی به تنهایی مجاز به انجام آن نبوده و برای انجام نیاز به هماهنگی با کمیته </a:t>
            </a:r>
            <a:r>
              <a:rPr lang="en-US" sz="3200" b="1" dirty="0" smtClean="0">
                <a:cs typeface="B Jadid" panose="00000700000000000000" pitchFamily="2" charset="-78"/>
              </a:rPr>
              <a:t>H&amp;I </a:t>
            </a:r>
            <a:r>
              <a:rPr lang="fa-IR" sz="3200" b="1" dirty="0" smtClean="0">
                <a:cs typeface="B Jadid" panose="00000700000000000000" pitchFamily="2" charset="-78"/>
              </a:rPr>
              <a:t> دارد </a:t>
            </a:r>
            <a:endParaRPr lang="en-US" sz="32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عقد تفاهم نامه همکاری با سازمان ها وقول پیام رسانی در مراکزی که کمیته زندان ها می بایست انجام دهد</a:t>
            </a:r>
            <a:endParaRPr lang="en-US" dirty="0" smtClean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دخالت کردن در تعداد جلساتی که در مراکز و سازمانهایی که می خواهد برگزار نماید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ارائه گزارش فعالیت کمیته </a:t>
            </a:r>
            <a:r>
              <a:rPr lang="en-US" dirty="0" smtClean="0">
                <a:solidFill>
                  <a:schemeClr val="tx1"/>
                </a:solidFill>
                <a:cs typeface="B Titr" panose="00000700000000000000" pitchFamily="2" charset="-78"/>
              </a:rPr>
              <a:t>H&amp;I</a:t>
            </a: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 به سازمانها و مراکز مربوطه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885</Words>
  <Application>Microsoft Office PowerPoint</Application>
  <PresentationFormat>On-screen Show (4:3)</PresentationFormat>
  <Paragraphs>70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 Homa</vt:lpstr>
      <vt:lpstr>B Jadid</vt:lpstr>
      <vt:lpstr>B Nazanin</vt:lpstr>
      <vt:lpstr>B Titr</vt:lpstr>
      <vt:lpstr>B Zar</vt:lpstr>
      <vt:lpstr>Calibri</vt:lpstr>
      <vt:lpstr>Times New Roman</vt:lpstr>
      <vt:lpstr>Office Theme</vt:lpstr>
      <vt:lpstr> </vt:lpstr>
      <vt:lpstr>PowerPoint Presentation</vt:lpstr>
      <vt:lpstr>چشم انداز </vt:lpstr>
      <vt:lpstr>روابط عمومی برای اعضای  NAبه چه معناست ؟</vt:lpstr>
      <vt:lpstr>وظیفه کمیته روابط عمومی واطلاع رسانی</vt:lpstr>
      <vt:lpstr>PowerPoint Presentation</vt:lpstr>
      <vt:lpstr>چه تفاوتی بین خدمات کمیته های  اطلاع رسانی و H&amp;I می باشد ؟</vt:lpstr>
      <vt:lpstr>چه شباهت هایی بین خدمات کمیته های  اطلاع رسانی و H&amp;I می باشد ؟</vt:lpstr>
      <vt:lpstr>فعالیت هایی که کمیته اطلاع رسانی به تنهایی مجاز به انجام آن نبوده و برای انجام نیاز به هماهنگی با کمیته H&amp;I  دارد </vt:lpstr>
      <vt:lpstr>فعالیت هایی که کمیته H&amp;Iبه تنهایی مجاز به انجام آن نبوده و برای انجام نیاز به هماهنگی با کمیته اطلاع رسانی دارد </vt:lpstr>
      <vt:lpstr>دلایل که باعث بروز مشکلات در انجام خدمات دو کمیته می گردد</vt:lpstr>
      <vt:lpstr>PowerPoint Presentation</vt:lpstr>
      <vt:lpstr>نحوه تعامل و همکاری کمیته H&amp;Iو اطلاع رسانی جهت موثر انجام شدن خدمات چیست ؟</vt:lpstr>
      <vt:lpstr>همکاری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Behnam Fatehi</dc:creator>
  <cp:lastModifiedBy>CarinNow</cp:lastModifiedBy>
  <cp:revision>100</cp:revision>
  <dcterms:created xsi:type="dcterms:W3CDTF">2013-12-10T05:45:51Z</dcterms:created>
  <dcterms:modified xsi:type="dcterms:W3CDTF">2016-08-30T18:23:09Z</dcterms:modified>
</cp:coreProperties>
</file>