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1" r:id="rId2"/>
    <p:sldId id="257" r:id="rId3"/>
    <p:sldId id="258" r:id="rId4"/>
    <p:sldId id="259" r:id="rId5"/>
    <p:sldId id="293" r:id="rId6"/>
    <p:sldId id="294" r:id="rId7"/>
    <p:sldId id="295" r:id="rId8"/>
    <p:sldId id="260" r:id="rId9"/>
    <p:sldId id="261" r:id="rId10"/>
    <p:sldId id="262" r:id="rId11"/>
    <p:sldId id="263" r:id="rId12"/>
    <p:sldId id="264" r:id="rId13"/>
    <p:sldId id="292" r:id="rId1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062"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9212EC71-92FC-4140-B3FC-4A96AEECF74E}" type="datetimeFigureOut">
              <a:rPr lang="en-US"/>
              <a:pPr>
                <a:defRPr/>
              </a:pPr>
              <a:t>7/8/2019</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D2A5E4D-5501-46F1-B7A0-9E7855CC0739}"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71BFFBD-E634-45E8-B90C-2AC46C23707A}" type="datetimeFigureOut">
              <a:rPr lang="en-US"/>
              <a:pPr>
                <a:defRPr/>
              </a:pPr>
              <a:t>7/8/2019</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F769A0A-D8AC-437C-ADAC-A1C883A76568}"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0A075FD-767C-4733-9369-FDC0856A6946}" type="datetimeFigureOut">
              <a:rPr lang="en-US"/>
              <a:pPr>
                <a:defRPr/>
              </a:pPr>
              <a:t>7/8/2019</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B58447A-F215-43FC-B49B-FC1ACAC2E0EF}"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1B81E27-D7EC-4112-8091-F62A62E2811E}" type="datetimeFigureOut">
              <a:rPr lang="en-US"/>
              <a:pPr>
                <a:defRPr/>
              </a:pPr>
              <a:t>7/8/2019</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60AECB0-C663-48BC-9539-AA6F203CE4A9}"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204A6C75-D78B-44E1-BE30-09A8814F9845}" type="datetimeFigureOut">
              <a:rPr lang="en-US"/>
              <a:pPr>
                <a:defRPr/>
              </a:pPr>
              <a:t>7/8/2019</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2149ECF-DF10-4B1F-94ED-A6B97218546F}"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B782FFFD-4FD8-402E-B62E-BE1332FD6C2A}" type="datetimeFigureOut">
              <a:rPr lang="en-US"/>
              <a:pPr>
                <a:defRPr/>
              </a:pPr>
              <a:t>7/8/2019</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4C1375F-949D-4FBC-A2BA-EEC30837AFC6}"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C22EBE09-A784-4CBB-858C-DC02BA56EA62}" type="datetimeFigureOut">
              <a:rPr lang="en-US"/>
              <a:pPr>
                <a:defRPr/>
              </a:pPr>
              <a:t>7/8/2019</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8C9389B9-FB8F-4614-8549-1B8402621961}"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B83E778E-7653-4CF3-9F37-460966C7C96A}" type="datetimeFigureOut">
              <a:rPr lang="en-US"/>
              <a:pPr>
                <a:defRPr/>
              </a:pPr>
              <a:t>7/8/2019</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068F6FBF-BF14-4E5F-A44F-0AEA1023D870}"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CD2B8360-3EC0-4021-993D-97E499CF81A2}" type="datetimeFigureOut">
              <a:rPr lang="en-US"/>
              <a:pPr>
                <a:defRPr/>
              </a:pPr>
              <a:t>7/8/2019</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7BE0C854-2AC1-43F7-BDA3-B348AD488EEB}"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19DAF11-4C59-4A8F-A2CA-7B5BC175731E}" type="datetimeFigureOut">
              <a:rPr lang="en-US"/>
              <a:pPr>
                <a:defRPr/>
              </a:pPr>
              <a:t>7/8/2019</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1307C3B-702F-49FC-8793-A25623B46C3D}"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694A001-1F65-41E8-AB32-5306A18F436A}" type="datetimeFigureOut">
              <a:rPr lang="en-US"/>
              <a:pPr>
                <a:defRPr/>
              </a:pPr>
              <a:t>7/8/2019</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0CAEC08-EDBB-43D8-8EE9-3507B43684FD}"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83580539-ACA5-453D-A21E-D0C6538BBAF5}" type="datetimeFigureOut">
              <a:rPr lang="en-US"/>
              <a:pPr>
                <a:defRPr/>
              </a:pPr>
              <a:t>7/8/2019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88664657-9931-45B6-A58D-BDA7A9E9E68D}"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7.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LOGO%20FINAL - Copy.jpg"/>
          <p:cNvPicPr>
            <a:picLocks noGrp="1" noChangeAspect="1"/>
          </p:cNvPicPr>
          <p:nvPr isPhoto="1"/>
        </p:nvPicPr>
        <p:blipFill>
          <a:blip r:embed="rId3">
            <a:lum/>
          </a:blip>
          <a:stretch>
            <a:fillRect/>
          </a:stretch>
        </p:blipFill>
        <p:spPr>
          <a:xfrm>
            <a:off x="3000364" y="1214422"/>
            <a:ext cx="3348111" cy="1428760"/>
          </a:xfrm>
          <a:prstGeom prst="rect">
            <a:avLst/>
          </a:prstGeom>
          <a:noFill/>
          <a:ln>
            <a:noFill/>
          </a:ln>
        </p:spPr>
      </p:pic>
      <p:sp>
        <p:nvSpPr>
          <p:cNvPr id="3" name="TextBox 2"/>
          <p:cNvSpPr txBox="1"/>
          <p:nvPr/>
        </p:nvSpPr>
        <p:spPr>
          <a:xfrm>
            <a:off x="1357290" y="2786058"/>
            <a:ext cx="6500858" cy="1015663"/>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lnSpc>
                <a:spcPct val="150000"/>
              </a:lnSpc>
            </a:pPr>
            <a:r>
              <a:rPr lang="fa-IR" sz="2000" dirty="0" smtClean="0">
                <a:cs typeface="B Titr" pitchFamily="2" charset="-78"/>
              </a:rPr>
              <a:t>امروز در پناه عشق انجمن، سرانجام می توانیم به چشم انسان دیگری نگاه کنیم و برای آنچه که هستیم، سپاسگزار باشیم. (کتاب پایه)</a:t>
            </a:r>
            <a:endParaRPr lang="en-US" sz="2000" dirty="0">
              <a:cs typeface="B Titr" pitchFamily="2" charset="-78"/>
            </a:endParaRPr>
          </a:p>
        </p:txBody>
      </p:sp>
      <p:sp>
        <p:nvSpPr>
          <p:cNvPr id="1025" name="Rectangle 1"/>
          <p:cNvSpPr>
            <a:spLocks noChangeArrowheads="1"/>
          </p:cNvSpPr>
          <p:nvPr/>
        </p:nvSpPr>
        <p:spPr bwMode="auto">
          <a:xfrm>
            <a:off x="785786" y="29624"/>
            <a:ext cx="7643866" cy="1200329"/>
          </a:xfrm>
          <a:prstGeom prst="rect">
            <a:avLst/>
          </a:prstGeom>
          <a:ln>
            <a:headEnd/>
            <a:tailEnd/>
          </a:ln>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lvl="0" algn="ctr"/>
            <a:r>
              <a:rPr kumimoji="0" lang="en-US" sz="1600" i="0" u="none" strike="noStrike" normalizeH="0" baseline="0" dirty="0" smtClean="0">
                <a:solidFill>
                  <a:srgbClr val="FF0000"/>
                </a:solidFill>
                <a:latin typeface="Calibri" pitchFamily="34" charset="0"/>
                <a:ea typeface="Calibri" pitchFamily="34" charset="0"/>
                <a:cs typeface="B Titr" pitchFamily="2" charset="-78"/>
              </a:rPr>
              <a:t> </a:t>
            </a:r>
            <a:endParaRPr kumimoji="0" lang="fa-IR" sz="1600" i="0" u="none" strike="noStrike" normalizeH="0" baseline="0" dirty="0" smtClean="0">
              <a:solidFill>
                <a:srgbClr val="FF0000"/>
              </a:solidFill>
              <a:latin typeface="Calibri" pitchFamily="34" charset="0"/>
              <a:ea typeface="Calibri" pitchFamily="34" charset="0"/>
              <a:cs typeface="B Titr" pitchFamily="2" charset="-78"/>
            </a:endParaRPr>
          </a:p>
          <a:p>
            <a:pPr lvl="0" algn="ctr"/>
            <a:r>
              <a:rPr kumimoji="0" lang="fa-IR" sz="2800" i="0" u="none" strike="noStrike" normalizeH="0" baseline="0" dirty="0" smtClean="0">
                <a:solidFill>
                  <a:srgbClr val="FF0000"/>
                </a:solidFill>
                <a:latin typeface="Calibri" pitchFamily="34" charset="0"/>
                <a:ea typeface="Calibri" pitchFamily="34" charset="0"/>
                <a:cs typeface="B Titr" pitchFamily="2" charset="-78"/>
              </a:rPr>
              <a:t>پانل </a:t>
            </a:r>
            <a:r>
              <a:rPr kumimoji="0" lang="fa-IR" sz="2800" i="0" u="none" strike="noStrike" normalizeH="0" baseline="0" dirty="0" smtClean="0">
                <a:solidFill>
                  <a:srgbClr val="FF0000"/>
                </a:solidFill>
                <a:latin typeface="Calibri" pitchFamily="34" charset="0"/>
                <a:ea typeface="Calibri" pitchFamily="34" charset="0"/>
                <a:cs typeface="B Titr" pitchFamily="2" charset="-78"/>
              </a:rPr>
              <a:t>آموزشی کمیته </a:t>
            </a:r>
            <a:r>
              <a:rPr lang="fa-IR" sz="2800" dirty="0" smtClean="0">
                <a:solidFill>
                  <a:srgbClr val="FF0000"/>
                </a:solidFill>
                <a:latin typeface="Calibri" pitchFamily="34" charset="0"/>
                <a:ea typeface="Calibri" pitchFamily="34" charset="0"/>
                <a:cs typeface="B Titr" pitchFamily="2" charset="-78"/>
              </a:rPr>
              <a:t> </a:t>
            </a:r>
            <a:r>
              <a:rPr lang="fa-IR" sz="2800" dirty="0">
                <a:solidFill>
                  <a:srgbClr val="FF0000"/>
                </a:solidFill>
                <a:latin typeface="Calibri" pitchFamily="34" charset="0"/>
                <a:ea typeface="Calibri" pitchFamily="34" charset="0"/>
                <a:cs typeface="B Titr" pitchFamily="2" charset="-78"/>
              </a:rPr>
              <a:t>بیمارستانها زندان ها</a:t>
            </a:r>
            <a:r>
              <a:rPr kumimoji="0" lang="en-US" sz="2800" i="0" u="none" strike="noStrike" normalizeH="0" baseline="0" dirty="0" smtClean="0">
                <a:solidFill>
                  <a:srgbClr val="FF0000"/>
                </a:solidFill>
                <a:latin typeface="Calibri" pitchFamily="34" charset="0"/>
                <a:ea typeface="Calibri" pitchFamily="34" charset="0"/>
                <a:cs typeface="B Titr" pitchFamily="2" charset="-78"/>
              </a:rPr>
              <a:t/>
            </a:r>
            <a:br>
              <a:rPr kumimoji="0" lang="en-US" sz="2800" i="0" u="none" strike="noStrike" normalizeH="0" baseline="0" dirty="0" smtClean="0">
                <a:solidFill>
                  <a:srgbClr val="FF0000"/>
                </a:solidFill>
                <a:latin typeface="Calibri" pitchFamily="34" charset="0"/>
                <a:ea typeface="Calibri" pitchFamily="34" charset="0"/>
                <a:cs typeface="B Titr" pitchFamily="2" charset="-78"/>
              </a:rPr>
            </a:br>
            <a:endParaRPr kumimoji="0" lang="en-US" sz="2800" i="0" u="none" strike="noStrike" normalizeH="0" baseline="0" dirty="0" smtClean="0">
              <a:solidFill>
                <a:srgbClr val="FF0000"/>
              </a:solidFill>
            </a:endParaRPr>
          </a:p>
        </p:txBody>
      </p:sp>
      <p:sp>
        <p:nvSpPr>
          <p:cNvPr id="1026" name="Rectangle 2"/>
          <p:cNvSpPr>
            <a:spLocks noChangeArrowheads="1"/>
          </p:cNvSpPr>
          <p:nvPr/>
        </p:nvSpPr>
        <p:spPr bwMode="auto">
          <a:xfrm>
            <a:off x="285720" y="4071942"/>
            <a:ext cx="8429684" cy="240065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50000"/>
              </a:lnSpc>
              <a:spcBef>
                <a:spcPct val="0"/>
              </a:spcBef>
              <a:spcAft>
                <a:spcPct val="0"/>
              </a:spcAft>
              <a:buClrTx/>
              <a:buSzTx/>
              <a:buFontTx/>
              <a:buNone/>
              <a:tabLst>
                <a:tab pos="1676400" algn="l"/>
              </a:tabLst>
            </a:pPr>
            <a:r>
              <a:rPr kumimoji="0" lang="fa-IR" sz="2000" i="0" u="none" strike="noStrike" normalizeH="0" baseline="0" dirty="0" smtClean="0">
                <a:latin typeface="Calibri" pitchFamily="34" charset="0"/>
                <a:ea typeface="Calibri" pitchFamily="34" charset="0"/>
                <a:cs typeface="B Titr" pitchFamily="2" charset="-78"/>
              </a:rPr>
              <a:t>هدف: توسعه پیام </a:t>
            </a:r>
            <a:r>
              <a:rPr kumimoji="0" lang="en-US" sz="2000" i="0" u="none" strike="noStrike" normalizeH="0" baseline="0" dirty="0" smtClean="0">
                <a:latin typeface="Calibri" pitchFamily="34" charset="0"/>
                <a:ea typeface="Calibri" pitchFamily="34" charset="0"/>
                <a:cs typeface="B Titr" pitchFamily="2" charset="-78"/>
              </a:rPr>
              <a:t>N.A </a:t>
            </a:r>
            <a:r>
              <a:rPr kumimoji="0" lang="fa-IR" sz="2000" i="0" u="none" strike="noStrike" normalizeH="0" baseline="0" dirty="0" smtClean="0">
                <a:latin typeface="Calibri" pitchFamily="34" charset="0"/>
                <a:ea typeface="Calibri" pitchFamily="34" charset="0"/>
                <a:cs typeface="B Titr" pitchFamily="2" charset="-78"/>
              </a:rPr>
              <a:t>و انجام سنت پنجم هدف راه اندازی این کمیته می باشد .اصل روحاني گمنامی در سنتها به ما يادآوري مي كند كه سعي كنيم هيچ معتادي از شنيدن پيام انجمن معتادان گمنام محروم نماند.</a:t>
            </a:r>
            <a:endParaRPr kumimoji="0" lang="en-US" sz="2000" i="0" u="none" strike="noStrike" normalizeH="0" baseline="0" dirty="0" smtClean="0">
              <a:cs typeface="B Titr" panose="00000700000000000000" pitchFamily="2" charset="-78"/>
            </a:endParaRPr>
          </a:p>
          <a:p>
            <a:pPr marL="0" marR="0" lvl="0" indent="0" algn="ctr" defTabSz="914400" rtl="1" eaLnBrk="0" fontAlgn="base" latinLnBrk="0" hangingPunct="0">
              <a:lnSpc>
                <a:spcPct val="150000"/>
              </a:lnSpc>
              <a:spcBef>
                <a:spcPct val="0"/>
              </a:spcBef>
              <a:spcAft>
                <a:spcPct val="0"/>
              </a:spcAft>
              <a:buClrTx/>
              <a:buSzTx/>
              <a:buFontTx/>
              <a:buNone/>
              <a:tabLst>
                <a:tab pos="1676400" algn="l"/>
              </a:tabLst>
            </a:pPr>
            <a:r>
              <a:rPr kumimoji="0" lang="fa-IR" sz="2000" i="0" u="none" strike="noStrike" normalizeH="0" baseline="0" dirty="0" smtClean="0">
                <a:latin typeface="Calibri" pitchFamily="34" charset="0"/>
                <a:ea typeface="Calibri" pitchFamily="34" charset="0"/>
                <a:cs typeface="B Titr" pitchFamily="2" charset="-78"/>
              </a:rPr>
              <a:t>تعریف : كميته فرعي بيمارستانها و زندانها ، پانل هایی را اداره مي كند كه پيام معتادان گمنام را به معتاداني كه اغلب راه ديگري براي شنيدن اين پيام  ندارند ، برساند .</a:t>
            </a:r>
            <a:endParaRPr kumimoji="0" lang="fa-IR" sz="2000" i="0" u="none" strike="noStrike" normalizeH="0" baseline="0" dirty="0" smtClean="0">
              <a:cs typeface="B Titr" panose="00000700000000000000" pitchFamily="2" charset="-78"/>
            </a:endParaRPr>
          </a:p>
        </p:txBody>
      </p:sp>
    </p:spTree>
    <p:custDataLst>
      <p:tags r:id="rId1"/>
    </p:custDataLst>
  </p:cSld>
  <p:clrMapOvr>
    <a:masterClrMapping/>
  </p:clrMapOvr>
  <p:transition advTm="68608"/>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iterate type="lt">
                                    <p:tmPct val="5000"/>
                                  </p:iterate>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par>
                                <p:cTn id="11" presetID="31" presetClass="entr" presetSubtype="0" fill="hold" grpId="0" nodeType="withEffect">
                                  <p:stCondLst>
                                    <p:cond delay="0"/>
                                  </p:stCondLst>
                                  <p:iterate type="lt">
                                    <p:tmPct val="5000"/>
                                  </p:iterate>
                                  <p:childTnLst>
                                    <p:set>
                                      <p:cBhvr>
                                        <p:cTn id="12" dur="1" fill="hold">
                                          <p:stCondLst>
                                            <p:cond delay="0"/>
                                          </p:stCondLst>
                                        </p:cTn>
                                        <p:tgtEl>
                                          <p:spTgt spid="1025"/>
                                        </p:tgtEl>
                                        <p:attrNameLst>
                                          <p:attrName>style.visibility</p:attrName>
                                        </p:attrNameLst>
                                      </p:cBhvr>
                                      <p:to>
                                        <p:strVal val="visible"/>
                                      </p:to>
                                    </p:set>
                                    <p:anim calcmode="lin" valueType="num">
                                      <p:cBhvr>
                                        <p:cTn id="13" dur="1000" fill="hold"/>
                                        <p:tgtEl>
                                          <p:spTgt spid="1025"/>
                                        </p:tgtEl>
                                        <p:attrNameLst>
                                          <p:attrName>ppt_w</p:attrName>
                                        </p:attrNameLst>
                                      </p:cBhvr>
                                      <p:tavLst>
                                        <p:tav tm="0">
                                          <p:val>
                                            <p:fltVal val="0"/>
                                          </p:val>
                                        </p:tav>
                                        <p:tav tm="100000">
                                          <p:val>
                                            <p:strVal val="#ppt_w"/>
                                          </p:val>
                                        </p:tav>
                                      </p:tavLst>
                                    </p:anim>
                                    <p:anim calcmode="lin" valueType="num">
                                      <p:cBhvr>
                                        <p:cTn id="14" dur="1000" fill="hold"/>
                                        <p:tgtEl>
                                          <p:spTgt spid="1025"/>
                                        </p:tgtEl>
                                        <p:attrNameLst>
                                          <p:attrName>ppt_h</p:attrName>
                                        </p:attrNameLst>
                                      </p:cBhvr>
                                      <p:tavLst>
                                        <p:tav tm="0">
                                          <p:val>
                                            <p:fltVal val="0"/>
                                          </p:val>
                                        </p:tav>
                                        <p:tav tm="100000">
                                          <p:val>
                                            <p:strVal val="#ppt_h"/>
                                          </p:val>
                                        </p:tav>
                                      </p:tavLst>
                                    </p:anim>
                                    <p:anim calcmode="lin" valueType="num">
                                      <p:cBhvr>
                                        <p:cTn id="15" dur="1000" fill="hold"/>
                                        <p:tgtEl>
                                          <p:spTgt spid="1025"/>
                                        </p:tgtEl>
                                        <p:attrNameLst>
                                          <p:attrName>style.rotation</p:attrName>
                                        </p:attrNameLst>
                                      </p:cBhvr>
                                      <p:tavLst>
                                        <p:tav tm="0">
                                          <p:val>
                                            <p:fltVal val="90"/>
                                          </p:val>
                                        </p:tav>
                                        <p:tav tm="100000">
                                          <p:val>
                                            <p:fltVal val="0"/>
                                          </p:val>
                                        </p:tav>
                                      </p:tavLst>
                                    </p:anim>
                                    <p:animEffect transition="in" filter="fade">
                                      <p:cBhvr>
                                        <p:cTn id="16" dur="1000"/>
                                        <p:tgtEl>
                                          <p:spTgt spid="1025"/>
                                        </p:tgtEl>
                                      </p:cBhvr>
                                    </p:animEffect>
                                  </p:childTnLst>
                                </p:cTn>
                              </p:par>
                            </p:childTnLst>
                          </p:cTn>
                        </p:par>
                      </p:childTnLst>
                    </p:cTn>
                  </p:par>
                  <p:par>
                    <p:cTn id="17" fill="hold">
                      <p:stCondLst>
                        <p:cond delay="indefinite"/>
                      </p:stCondLst>
                      <p:childTnLst>
                        <p:par>
                          <p:cTn id="18" fill="hold">
                            <p:stCondLst>
                              <p:cond delay="0"/>
                            </p:stCondLst>
                            <p:childTnLst>
                              <p:par>
                                <p:cTn id="19" presetID="41" presetClass="entr" presetSubtype="0" fill="hold" grpId="0" nodeType="clickEffect">
                                  <p:stCondLst>
                                    <p:cond delay="0"/>
                                  </p:stCondLst>
                                  <p:iterate type="lt">
                                    <p:tmPct val="10000"/>
                                  </p:iterate>
                                  <p:childTnLst>
                                    <p:set>
                                      <p:cBhvr>
                                        <p:cTn id="20" dur="1" fill="hold">
                                          <p:stCondLst>
                                            <p:cond delay="0"/>
                                          </p:stCondLst>
                                        </p:cTn>
                                        <p:tgtEl>
                                          <p:spTgt spid="3"/>
                                        </p:tgtEl>
                                        <p:attrNameLst>
                                          <p:attrName>style.visibility</p:attrName>
                                        </p:attrNameLst>
                                      </p:cBhvr>
                                      <p:to>
                                        <p:strVal val="visible"/>
                                      </p:to>
                                    </p:set>
                                    <p:anim calcmode="lin" valueType="num">
                                      <p:cBhvr>
                                        <p:cTn id="21" dur="500" fill="hold"/>
                                        <p:tgtEl>
                                          <p:spTgt spid="3"/>
                                        </p:tgtEl>
                                        <p:attrNameLst>
                                          <p:attrName>ppt_x</p:attrName>
                                        </p:attrNameLst>
                                      </p:cBhvr>
                                      <p:tavLst>
                                        <p:tav tm="0">
                                          <p:val>
                                            <p:strVal val="#ppt_x"/>
                                          </p:val>
                                        </p:tav>
                                        <p:tav tm="50000">
                                          <p:val>
                                            <p:strVal val="#ppt_x+.1"/>
                                          </p:val>
                                        </p:tav>
                                        <p:tav tm="100000">
                                          <p:val>
                                            <p:strVal val="#ppt_x"/>
                                          </p:val>
                                        </p:tav>
                                      </p:tavLst>
                                    </p:anim>
                                    <p:anim calcmode="lin" valueType="num">
                                      <p:cBhvr>
                                        <p:cTn id="22" dur="500" fill="hold"/>
                                        <p:tgtEl>
                                          <p:spTgt spid="3"/>
                                        </p:tgtEl>
                                        <p:attrNameLst>
                                          <p:attrName>ppt_y</p:attrName>
                                        </p:attrNameLst>
                                      </p:cBhvr>
                                      <p:tavLst>
                                        <p:tav tm="0">
                                          <p:val>
                                            <p:strVal val="#ppt_y"/>
                                          </p:val>
                                        </p:tav>
                                        <p:tav tm="100000">
                                          <p:val>
                                            <p:strVal val="#ppt_y"/>
                                          </p:val>
                                        </p:tav>
                                      </p:tavLst>
                                    </p:anim>
                                    <p:anim calcmode="lin" valueType="num">
                                      <p:cBhvr>
                                        <p:cTn id="23" dur="500" fill="hold"/>
                                        <p:tgtEl>
                                          <p:spTgt spid="3"/>
                                        </p:tgtEl>
                                        <p:attrNameLst>
                                          <p:attrName>ppt_h</p:attrName>
                                        </p:attrNameLst>
                                      </p:cBhvr>
                                      <p:tavLst>
                                        <p:tav tm="0">
                                          <p:val>
                                            <p:strVal val="#ppt_h/10"/>
                                          </p:val>
                                        </p:tav>
                                        <p:tav tm="50000">
                                          <p:val>
                                            <p:strVal val="#ppt_h+.01"/>
                                          </p:val>
                                        </p:tav>
                                        <p:tav tm="100000">
                                          <p:val>
                                            <p:strVal val="#ppt_h"/>
                                          </p:val>
                                        </p:tav>
                                      </p:tavLst>
                                    </p:anim>
                                    <p:anim calcmode="lin" valueType="num">
                                      <p:cBhvr>
                                        <p:cTn id="24" dur="500" fill="hold"/>
                                        <p:tgtEl>
                                          <p:spTgt spid="3"/>
                                        </p:tgtEl>
                                        <p:attrNameLst>
                                          <p:attrName>ppt_w</p:attrName>
                                        </p:attrNameLst>
                                      </p:cBhvr>
                                      <p:tavLst>
                                        <p:tav tm="0">
                                          <p:val>
                                            <p:strVal val="#ppt_w/10"/>
                                          </p:val>
                                        </p:tav>
                                        <p:tav tm="50000">
                                          <p:val>
                                            <p:strVal val="#ppt_w+.01"/>
                                          </p:val>
                                        </p:tav>
                                        <p:tav tm="100000">
                                          <p:val>
                                            <p:strVal val="#ppt_w"/>
                                          </p:val>
                                        </p:tav>
                                      </p:tavLst>
                                    </p:anim>
                                    <p:animEffect transition="in" filter="fade">
                                      <p:cBhvr>
                                        <p:cTn id="25" dur="500" tmFilter="0,0; .5, 1; 1, 1"/>
                                        <p:tgtEl>
                                          <p:spTgt spid="3"/>
                                        </p:tgtEl>
                                      </p:cBhvr>
                                    </p:animEffect>
                                  </p:childTnLst>
                                </p:cTn>
                              </p:par>
                            </p:childTnLst>
                          </p:cTn>
                        </p:par>
                      </p:childTnLst>
                    </p:cTn>
                  </p:par>
                  <p:par>
                    <p:cTn id="26" fill="hold">
                      <p:stCondLst>
                        <p:cond delay="indefinite"/>
                      </p:stCondLst>
                      <p:childTnLst>
                        <p:par>
                          <p:cTn id="27" fill="hold">
                            <p:stCondLst>
                              <p:cond delay="0"/>
                            </p:stCondLst>
                            <p:childTnLst>
                              <p:par>
                                <p:cTn id="28" presetID="8" presetClass="entr" presetSubtype="16" fill="hold" grpId="0" nodeType="clickEffect">
                                  <p:stCondLst>
                                    <p:cond delay="0"/>
                                  </p:stCondLst>
                                  <p:childTnLst>
                                    <p:set>
                                      <p:cBhvr>
                                        <p:cTn id="29" dur="1" fill="hold">
                                          <p:stCondLst>
                                            <p:cond delay="0"/>
                                          </p:stCondLst>
                                        </p:cTn>
                                        <p:tgtEl>
                                          <p:spTgt spid="1026"/>
                                        </p:tgtEl>
                                        <p:attrNameLst>
                                          <p:attrName>style.visibility</p:attrName>
                                        </p:attrNameLst>
                                      </p:cBhvr>
                                      <p:to>
                                        <p:strVal val="visible"/>
                                      </p:to>
                                    </p:set>
                                    <p:animEffect transition="in" filter="diamond(in)">
                                      <p:cBhvr>
                                        <p:cTn id="30" dur="20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025" grpId="0" animBg="1"/>
      <p:bldP spid="1026"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1"/>
          <p:cNvSpPr>
            <a:spLocks noChangeArrowheads="1"/>
          </p:cNvSpPr>
          <p:nvPr/>
        </p:nvSpPr>
        <p:spPr bwMode="auto">
          <a:xfrm>
            <a:off x="755576" y="1556792"/>
            <a:ext cx="7704856" cy="3970318"/>
          </a:xfrm>
          <a:prstGeom prst="rect">
            <a:avLst/>
          </a:prstGeom>
          <a:ln>
            <a:headEnd/>
            <a:tailEnd/>
          </a:ln>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lvl="0" algn="r" rtl="1">
              <a:lnSpc>
                <a:spcPct val="150000"/>
              </a:lnSpc>
            </a:pPr>
            <a:r>
              <a:rPr lang="ar-SA" sz="2800" dirty="0" smtClean="0">
                <a:solidFill>
                  <a:srgbClr val="FF0000"/>
                </a:solidFill>
                <a:latin typeface="Calibri" pitchFamily="34" charset="0"/>
                <a:ea typeface="Calibri" pitchFamily="34" charset="0"/>
                <a:cs typeface="B Jadid" panose="00000700000000000000" pitchFamily="2" charset="-78"/>
              </a:rPr>
              <a:t>مراکز</a:t>
            </a:r>
            <a:r>
              <a:rPr kumimoji="0" lang="fa-IR" sz="2800" i="0" u="none" strike="noStrike" normalizeH="0" dirty="0" smtClean="0">
                <a:solidFill>
                  <a:srgbClr val="FF0000"/>
                </a:solidFill>
                <a:latin typeface="Calibri" pitchFamily="34" charset="0"/>
                <a:ea typeface="Calibri" pitchFamily="34" charset="0"/>
                <a:cs typeface="B Jadid" panose="00000700000000000000" pitchFamily="2" charset="-78"/>
              </a:rPr>
              <a:t> </a:t>
            </a:r>
            <a:r>
              <a:rPr kumimoji="0" lang="en-US" sz="2800" i="0" u="none" strike="noStrike" normalizeH="0" dirty="0" smtClean="0">
                <a:solidFill>
                  <a:srgbClr val="FF0000"/>
                </a:solidFill>
                <a:latin typeface="Calibri" pitchFamily="34" charset="0"/>
                <a:ea typeface="Calibri" pitchFamily="34" charset="0"/>
                <a:cs typeface="B Jadid" panose="00000700000000000000" pitchFamily="2" charset="-78"/>
              </a:rPr>
              <a:t>BMT</a:t>
            </a:r>
            <a:r>
              <a:rPr kumimoji="0" lang="fa-IR" sz="2800" i="0" u="none" strike="noStrike" normalizeH="0" dirty="0" smtClean="0">
                <a:solidFill>
                  <a:srgbClr val="FF0000"/>
                </a:solidFill>
                <a:latin typeface="Calibri" pitchFamily="34" charset="0"/>
                <a:ea typeface="Calibri" pitchFamily="34" charset="0"/>
                <a:cs typeface="B Jadid" panose="00000700000000000000" pitchFamily="2" charset="-78"/>
              </a:rPr>
              <a:t>(</a:t>
            </a:r>
            <a:r>
              <a:rPr kumimoji="0" lang="ar-SA" sz="2800" i="0" u="none" strike="noStrike" normalizeH="0" baseline="0" dirty="0" smtClean="0">
                <a:solidFill>
                  <a:srgbClr val="FF0000"/>
                </a:solidFill>
                <a:latin typeface="Calibri" pitchFamily="34" charset="0"/>
                <a:ea typeface="Calibri" pitchFamily="34" charset="0"/>
                <a:cs typeface="B Jadid" panose="00000700000000000000" pitchFamily="2" charset="-78"/>
              </a:rPr>
              <a:t>درمان نگهدارنده با پوبرنورفین</a:t>
            </a:r>
            <a:r>
              <a:rPr kumimoji="0" lang="fa-IR" sz="2800" i="0" u="none" strike="noStrike" normalizeH="0" baseline="0" dirty="0" smtClean="0">
                <a:solidFill>
                  <a:srgbClr val="FF0000"/>
                </a:solidFill>
                <a:latin typeface="Calibri" pitchFamily="34" charset="0"/>
                <a:ea typeface="Calibri" pitchFamily="34" charset="0"/>
                <a:cs typeface="B Jadid" panose="00000700000000000000" pitchFamily="2" charset="-78"/>
              </a:rPr>
              <a:t>)</a:t>
            </a:r>
            <a:endParaRPr kumimoji="0" lang="en-US" sz="2800" i="0" u="none" strike="noStrike" normalizeH="0" baseline="0" dirty="0" smtClean="0">
              <a:solidFill>
                <a:srgbClr val="FF0000"/>
              </a:solidFill>
              <a:latin typeface="Calibri" pitchFamily="34" charset="0"/>
              <a:ea typeface="Calibri" pitchFamily="34" charset="0"/>
              <a:cs typeface="B Jadid" panose="00000700000000000000" pitchFamily="2" charset="-78"/>
            </a:endParaRPr>
          </a:p>
          <a:p>
            <a:pPr marL="0" marR="0" lvl="0" indent="0" algn="just" defTabSz="914400" rtl="1" eaLnBrk="0" fontAlgn="base" latinLnBrk="0" hangingPunct="0">
              <a:lnSpc>
                <a:spcPct val="150000"/>
              </a:lnSpc>
              <a:spcBef>
                <a:spcPct val="0"/>
              </a:spcBef>
              <a:spcAft>
                <a:spcPct val="0"/>
              </a:spcAft>
              <a:buClrTx/>
              <a:buSzTx/>
              <a:buFontTx/>
              <a:buNone/>
              <a:tabLst/>
            </a:pPr>
            <a:r>
              <a:rPr kumimoji="0" lang="ar-SA" sz="2800" i="0" u="none" strike="noStrike" normalizeH="0" baseline="0" dirty="0" smtClean="0">
                <a:latin typeface="Calibri" pitchFamily="34" charset="0"/>
                <a:ea typeface="Calibri" pitchFamily="34" charset="0"/>
                <a:cs typeface="B Titr" panose="00000700000000000000" pitchFamily="2" charset="-78"/>
              </a:rPr>
              <a:t>معتادانی که به این مراکز مراجعه می نمایند جهت سم زدایی با روش قرص های پوبرنورفین که طول درمان آن در حالت عادی 20 روز تا دو ماه و حتی ممکن است تا شش ماه و یا بیشتر هم طول بکشد ، یا با توجه به گروه درمانی و مشاوره درمانی و تحت نظر پزشک بودن انجام می شود</a:t>
            </a:r>
            <a:r>
              <a:rPr kumimoji="0" lang="en-US" sz="2800" i="0" u="none" strike="noStrike" normalizeH="0" baseline="0" dirty="0" smtClean="0">
                <a:latin typeface="Calibri" pitchFamily="34" charset="0"/>
                <a:ea typeface="Calibri" pitchFamily="34" charset="0"/>
                <a:cs typeface="B Titr" panose="00000700000000000000" pitchFamily="2" charset="-78"/>
              </a:rPr>
              <a:t> </a:t>
            </a:r>
            <a:endParaRPr kumimoji="0" lang="en-US" sz="2800" i="0" u="none" strike="noStrike" normalizeH="0" baseline="0" dirty="0" smtClean="0">
              <a:cs typeface="B Titr" panose="00000700000000000000"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13313"/>
                                        </p:tgtEl>
                                        <p:attrNameLst>
                                          <p:attrName>style.visibility</p:attrName>
                                        </p:attrNameLst>
                                      </p:cBhvr>
                                      <p:to>
                                        <p:strVal val="visible"/>
                                      </p:to>
                                    </p:set>
                                    <p:animEffect transition="in" filter="diamond(in)">
                                      <p:cBhvr>
                                        <p:cTn id="7" dur="2000"/>
                                        <p:tgtEl>
                                          <p:spTgt spid="133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1"/>
          <p:cNvSpPr>
            <a:spLocks noChangeArrowheads="1"/>
          </p:cNvSpPr>
          <p:nvPr/>
        </p:nvSpPr>
        <p:spPr bwMode="auto">
          <a:xfrm>
            <a:off x="467544" y="0"/>
            <a:ext cx="8215370" cy="6786473"/>
          </a:xfrm>
          <a:prstGeom prst="rect">
            <a:avLst/>
          </a:prstGeom>
          <a:ln>
            <a:headEnd/>
            <a:tailEnd/>
          </a:ln>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368300" algn="justLow" defTabSz="914400" rtl="1" eaLnBrk="1" fontAlgn="base" latinLnBrk="0" hangingPunct="1">
              <a:lnSpc>
                <a:spcPct val="150000"/>
              </a:lnSpc>
              <a:spcBef>
                <a:spcPct val="0"/>
              </a:spcBef>
              <a:spcAft>
                <a:spcPct val="0"/>
              </a:spcAft>
              <a:buClrTx/>
              <a:buSzTx/>
              <a:buFontTx/>
              <a:buNone/>
              <a:tabLst>
                <a:tab pos="1676400" algn="l"/>
              </a:tabLst>
            </a:pPr>
            <a:r>
              <a:rPr kumimoji="0" lang="fa-IR" sz="2800" i="0" u="none" strike="noStrike" normalizeH="0" baseline="0" dirty="0" smtClean="0">
                <a:solidFill>
                  <a:srgbClr val="FF0000"/>
                </a:solidFill>
                <a:latin typeface="Calibri" pitchFamily="34" charset="0"/>
                <a:ea typeface="Calibri" pitchFamily="34" charset="0"/>
                <a:cs typeface="B Jadid" panose="00000700000000000000" pitchFamily="2" charset="-78"/>
              </a:rPr>
              <a:t>نکاتی را که باید در مورد کلینیک ها بدانیم</a:t>
            </a:r>
            <a:endParaRPr kumimoji="0" lang="en-US" sz="2800" i="0" u="none" strike="noStrike" normalizeH="0" baseline="0" dirty="0" smtClean="0">
              <a:solidFill>
                <a:srgbClr val="FF0000"/>
              </a:solidFill>
              <a:latin typeface="Arial" pitchFamily="34" charset="0"/>
              <a:cs typeface="B Jadid" panose="00000700000000000000" pitchFamily="2" charset="-78"/>
            </a:endParaRPr>
          </a:p>
          <a:p>
            <a:pPr marL="0" marR="0" lvl="0" indent="0" algn="justLow" defTabSz="914400" rtl="1" eaLnBrk="0" fontAlgn="base" latinLnBrk="0" hangingPunct="0">
              <a:lnSpc>
                <a:spcPct val="150000"/>
              </a:lnSpc>
              <a:spcBef>
                <a:spcPct val="0"/>
              </a:spcBef>
              <a:spcAft>
                <a:spcPct val="0"/>
              </a:spcAft>
              <a:buClrTx/>
              <a:buSzTx/>
              <a:buFontTx/>
              <a:buChar char="•"/>
              <a:tabLst>
                <a:tab pos="1676400" algn="l"/>
              </a:tabLst>
            </a:pPr>
            <a:r>
              <a:rPr kumimoji="0" lang="fa-IR" sz="2400" i="0" u="none" strike="noStrike" normalizeH="0" baseline="0" dirty="0" smtClean="0">
                <a:solidFill>
                  <a:schemeClr val="tx1"/>
                </a:solidFill>
                <a:latin typeface="Calibri" pitchFamily="34" charset="0"/>
                <a:ea typeface="Calibri" pitchFamily="34" charset="0"/>
                <a:cs typeface="B Titr" panose="00000700000000000000" pitchFamily="2" charset="-78"/>
              </a:rPr>
              <a:t>برای استفاده از نیروی خدماتی، بهتر است اعضایی وارد کلینیک ها شوند که از لحاظ ظاهری موقر بوده و توجیه لازم در رابطه با پیام رسانی در کلینک ها شده باشند .</a:t>
            </a:r>
            <a:endParaRPr kumimoji="0" lang="en-US" sz="2400" i="0" u="none" strike="noStrike" normalizeH="0" baseline="0" dirty="0" smtClean="0">
              <a:solidFill>
                <a:schemeClr val="tx1"/>
              </a:solidFill>
              <a:latin typeface="Arial" pitchFamily="34" charset="0"/>
              <a:cs typeface="B Titr" panose="00000700000000000000" pitchFamily="2" charset="-78"/>
            </a:endParaRPr>
          </a:p>
          <a:p>
            <a:pPr marL="0" marR="0" lvl="0" indent="0" algn="justLow" defTabSz="914400" rtl="1" eaLnBrk="0" fontAlgn="base" latinLnBrk="0" hangingPunct="0">
              <a:lnSpc>
                <a:spcPct val="150000"/>
              </a:lnSpc>
              <a:spcBef>
                <a:spcPct val="0"/>
              </a:spcBef>
              <a:spcAft>
                <a:spcPct val="0"/>
              </a:spcAft>
              <a:buClrTx/>
              <a:buSzTx/>
              <a:buFontTx/>
              <a:buChar char="•"/>
              <a:tabLst>
                <a:tab pos="1676400" algn="l"/>
              </a:tabLst>
            </a:pPr>
            <a:r>
              <a:rPr kumimoji="0" lang="fa-IR" sz="2400" i="0" u="none" strike="noStrike" normalizeH="0" baseline="0" dirty="0" smtClean="0">
                <a:solidFill>
                  <a:schemeClr val="tx1"/>
                </a:solidFill>
                <a:latin typeface="Calibri" pitchFamily="34" charset="0"/>
                <a:ea typeface="Calibri" pitchFamily="34" charset="0"/>
                <a:cs typeface="B Titr" panose="00000700000000000000" pitchFamily="2" charset="-78"/>
              </a:rPr>
              <a:t>تیم های اعزامی به کلینک ها قبلا در رابطه با پیام رسانی و برگزاری جلسه هماهنگ شده و برنامه ای تدوین شده داشته باشند .</a:t>
            </a:r>
            <a:endParaRPr kumimoji="0" lang="en-US" sz="2400" i="0" u="none" strike="noStrike" normalizeH="0" baseline="0" dirty="0" smtClean="0">
              <a:solidFill>
                <a:schemeClr val="tx1"/>
              </a:solidFill>
              <a:latin typeface="Arial" pitchFamily="34" charset="0"/>
              <a:cs typeface="B Titr" panose="00000700000000000000" pitchFamily="2" charset="-78"/>
            </a:endParaRPr>
          </a:p>
          <a:p>
            <a:pPr marL="0" marR="0" lvl="0" indent="0" algn="justLow" defTabSz="914400" rtl="1" eaLnBrk="0" fontAlgn="base" latinLnBrk="0" hangingPunct="0">
              <a:lnSpc>
                <a:spcPct val="150000"/>
              </a:lnSpc>
              <a:spcBef>
                <a:spcPct val="0"/>
              </a:spcBef>
              <a:spcAft>
                <a:spcPct val="0"/>
              </a:spcAft>
              <a:buClrTx/>
              <a:buSzTx/>
              <a:buFontTx/>
              <a:buChar char="•"/>
              <a:tabLst>
                <a:tab pos="1676400" algn="l"/>
              </a:tabLst>
            </a:pPr>
            <a:r>
              <a:rPr kumimoji="0" lang="fa-IR" sz="2400" i="0" u="none" strike="noStrike" normalizeH="0" baseline="0" dirty="0" smtClean="0">
                <a:solidFill>
                  <a:schemeClr val="tx1"/>
                </a:solidFill>
                <a:latin typeface="Calibri" pitchFamily="34" charset="0"/>
                <a:ea typeface="Calibri" pitchFamily="34" charset="0"/>
                <a:cs typeface="B Titr" panose="00000700000000000000" pitchFamily="2" charset="-78"/>
              </a:rPr>
              <a:t>برای برگزاری یک جلسه منظم و پر بار؛بهتر است اعضا تعدادی از نشریات را به همراه برده  و آنها را به بیماران سم زدا هدیه  کنند .</a:t>
            </a:r>
          </a:p>
          <a:p>
            <a:pPr marL="0" marR="0" lvl="0" indent="0" algn="justLow" defTabSz="914400" rtl="1" eaLnBrk="0" fontAlgn="base" latinLnBrk="0" hangingPunct="0">
              <a:lnSpc>
                <a:spcPct val="150000"/>
              </a:lnSpc>
              <a:spcBef>
                <a:spcPct val="0"/>
              </a:spcBef>
              <a:spcAft>
                <a:spcPct val="0"/>
              </a:spcAft>
              <a:buClrTx/>
              <a:buSzTx/>
              <a:buFontTx/>
              <a:buChar char="•"/>
              <a:tabLst>
                <a:tab pos="1676400" algn="l"/>
              </a:tabLst>
            </a:pPr>
            <a:r>
              <a:rPr kumimoji="0" lang="fa-IR" sz="2400" i="0" u="none" strike="noStrike" normalizeH="0" baseline="0" dirty="0" smtClean="0">
                <a:solidFill>
                  <a:schemeClr val="tx1"/>
                </a:solidFill>
                <a:latin typeface="Calibri" pitchFamily="34" charset="0"/>
                <a:ea typeface="Calibri" pitchFamily="34" charset="0"/>
                <a:cs typeface="B Titr" panose="00000700000000000000" pitchFamily="2" charset="-78"/>
              </a:rPr>
              <a:t>هنگام شروع جلسه بهتر است اعضا خود را با اسم کوچک و سن پاکی معرفی نموده وگرداننده جلسه ،مقداری در مورد فرمت برگزاری جلسه صحبت نماید واز بیماران سم زدا هم تقاضا نماید در صورت تمایل خود را با اسم کوچک معرفی نمایند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12289">
                                            <p:txEl>
                                              <p:pRg st="0" end="0"/>
                                            </p:txEl>
                                          </p:spTgt>
                                        </p:tgtEl>
                                        <p:attrNameLst>
                                          <p:attrName>style.visibility</p:attrName>
                                        </p:attrNameLst>
                                      </p:cBhvr>
                                      <p:to>
                                        <p:strVal val="visible"/>
                                      </p:to>
                                    </p:set>
                                    <p:animEffect transition="in" filter="diamond(in)">
                                      <p:cBhvr>
                                        <p:cTn id="7" dur="2000"/>
                                        <p:tgtEl>
                                          <p:spTgt spid="1228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12289">
                                            <p:txEl>
                                              <p:pRg st="1" end="1"/>
                                            </p:txEl>
                                          </p:spTgt>
                                        </p:tgtEl>
                                        <p:attrNameLst>
                                          <p:attrName>style.visibility</p:attrName>
                                        </p:attrNameLst>
                                      </p:cBhvr>
                                      <p:to>
                                        <p:strVal val="visible"/>
                                      </p:to>
                                    </p:set>
                                    <p:animEffect transition="in" filter="diamond(in)">
                                      <p:cBhvr>
                                        <p:cTn id="12" dur="2000"/>
                                        <p:tgtEl>
                                          <p:spTgt spid="1228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12289">
                                            <p:txEl>
                                              <p:pRg st="2" end="2"/>
                                            </p:txEl>
                                          </p:spTgt>
                                        </p:tgtEl>
                                        <p:attrNameLst>
                                          <p:attrName>style.visibility</p:attrName>
                                        </p:attrNameLst>
                                      </p:cBhvr>
                                      <p:to>
                                        <p:strVal val="visible"/>
                                      </p:to>
                                    </p:set>
                                    <p:animEffect transition="in" filter="diamond(in)">
                                      <p:cBhvr>
                                        <p:cTn id="17" dur="2000"/>
                                        <p:tgtEl>
                                          <p:spTgt spid="1228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nodeType="clickEffect">
                                  <p:stCondLst>
                                    <p:cond delay="0"/>
                                  </p:stCondLst>
                                  <p:childTnLst>
                                    <p:set>
                                      <p:cBhvr>
                                        <p:cTn id="21" dur="1" fill="hold">
                                          <p:stCondLst>
                                            <p:cond delay="0"/>
                                          </p:stCondLst>
                                        </p:cTn>
                                        <p:tgtEl>
                                          <p:spTgt spid="12289">
                                            <p:txEl>
                                              <p:pRg st="3" end="3"/>
                                            </p:txEl>
                                          </p:spTgt>
                                        </p:tgtEl>
                                        <p:attrNameLst>
                                          <p:attrName>style.visibility</p:attrName>
                                        </p:attrNameLst>
                                      </p:cBhvr>
                                      <p:to>
                                        <p:strVal val="visible"/>
                                      </p:to>
                                    </p:set>
                                    <p:animEffect transition="in" filter="diamond(in)">
                                      <p:cBhvr>
                                        <p:cTn id="22" dur="2000"/>
                                        <p:tgtEl>
                                          <p:spTgt spid="1228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nodeType="clickEffect">
                                  <p:stCondLst>
                                    <p:cond delay="0"/>
                                  </p:stCondLst>
                                  <p:childTnLst>
                                    <p:set>
                                      <p:cBhvr>
                                        <p:cTn id="26" dur="1" fill="hold">
                                          <p:stCondLst>
                                            <p:cond delay="0"/>
                                          </p:stCondLst>
                                        </p:cTn>
                                        <p:tgtEl>
                                          <p:spTgt spid="12289">
                                            <p:txEl>
                                              <p:pRg st="4" end="4"/>
                                            </p:txEl>
                                          </p:spTgt>
                                        </p:tgtEl>
                                        <p:attrNameLst>
                                          <p:attrName>style.visibility</p:attrName>
                                        </p:attrNameLst>
                                      </p:cBhvr>
                                      <p:to>
                                        <p:strVal val="visible"/>
                                      </p:to>
                                    </p:set>
                                    <p:animEffect transition="in" filter="diamond(in)">
                                      <p:cBhvr>
                                        <p:cTn id="27" dur="2000"/>
                                        <p:tgtEl>
                                          <p:spTgt spid="1228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0155" y="836712"/>
            <a:ext cx="9144000" cy="5032147"/>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lvl="0" algn="justLow" rtl="1" eaLnBrk="0" hangingPunct="0">
              <a:lnSpc>
                <a:spcPct val="150000"/>
              </a:lnSpc>
              <a:buFontTx/>
              <a:buChar char="•"/>
              <a:tabLst>
                <a:tab pos="1676400" algn="l"/>
              </a:tabLst>
            </a:pPr>
            <a:r>
              <a:rPr lang="fa-IR" sz="2400" dirty="0" smtClean="0">
                <a:solidFill>
                  <a:schemeClr val="tx1"/>
                </a:solidFill>
                <a:latin typeface="Calibri" pitchFamily="34" charset="0"/>
                <a:ea typeface="Calibri" pitchFamily="34" charset="0"/>
                <a:cs typeface="B Titr" panose="00000700000000000000" pitchFamily="2" charset="-78"/>
              </a:rPr>
              <a:t>از آنجایی که بیماران سم زدا با نحوه برگزاری جلسات </a:t>
            </a:r>
            <a:r>
              <a:rPr lang="en-US" sz="2400" dirty="0" smtClean="0">
                <a:solidFill>
                  <a:schemeClr val="tx1"/>
                </a:solidFill>
                <a:latin typeface="Calibri" pitchFamily="34" charset="0"/>
                <a:ea typeface="Calibri" pitchFamily="34" charset="0"/>
                <a:cs typeface="B Titr" panose="00000700000000000000" pitchFamily="2" charset="-78"/>
              </a:rPr>
              <a:t>NA</a:t>
            </a:r>
            <a:r>
              <a:rPr lang="fa-IR" sz="2400" dirty="0" smtClean="0">
                <a:solidFill>
                  <a:schemeClr val="tx1"/>
                </a:solidFill>
                <a:latin typeface="Calibri" pitchFamily="34" charset="0"/>
                <a:ea typeface="Calibri" pitchFamily="34" charset="0"/>
                <a:cs typeface="B Titr" panose="00000700000000000000" pitchFamily="2" charset="-78"/>
              </a:rPr>
              <a:t>آشنایی ندارند بهتر است به صورت غیر رسمی جلسه را برگزار نماییم و در صورت عکس العمل هایی مانند سوال از تحصیلات ،پرسیدن نام ومشخصات فردی ،نوع ماده مصرفی ،تشویق یا اظهار تاسف در حین مشارکت و...به صورت کاملا متواضعانه ومحبت آمیز توام با خلاقیت و استفاده از اصول روحانی قدمها پاسخگو باشیم.</a:t>
            </a:r>
            <a:endParaRPr lang="en-US" sz="2400" dirty="0" smtClean="0">
              <a:solidFill>
                <a:schemeClr val="tx1"/>
              </a:solidFill>
              <a:cs typeface="B Titr" panose="00000700000000000000" pitchFamily="2" charset="-78"/>
            </a:endParaRPr>
          </a:p>
          <a:p>
            <a:pPr lvl="0" algn="justLow" rtl="1" eaLnBrk="0" hangingPunct="0">
              <a:lnSpc>
                <a:spcPct val="150000"/>
              </a:lnSpc>
              <a:buFontTx/>
              <a:buChar char="•"/>
              <a:tabLst>
                <a:tab pos="1676400" algn="l"/>
              </a:tabLst>
            </a:pPr>
            <a:r>
              <a:rPr lang="fa-IR" sz="2400" dirty="0" smtClean="0">
                <a:solidFill>
                  <a:schemeClr val="tx1"/>
                </a:solidFill>
                <a:latin typeface="Calibri" pitchFamily="34" charset="0"/>
                <a:ea typeface="Calibri" pitchFamily="34" charset="0"/>
                <a:cs typeface="B Titr" panose="00000700000000000000" pitchFamily="2" charset="-78"/>
              </a:rPr>
              <a:t>اعضایی که برای پیام رسانی اعزام میشوند بهتر است به این موضوع واقف باشند که بیماران سم زدا تحت تاثیر قرص میباشند و ممکن است بین مشارکت آنان صحبت کنند.</a:t>
            </a:r>
            <a:endParaRPr lang="en-US" sz="2400" dirty="0" smtClean="0">
              <a:solidFill>
                <a:schemeClr val="tx1"/>
              </a:solidFill>
              <a:cs typeface="B Titr" panose="00000700000000000000" pitchFamily="2" charset="-78"/>
            </a:endParaRPr>
          </a:p>
          <a:p>
            <a:pPr lvl="0" algn="justLow" rtl="1" eaLnBrk="0" hangingPunct="0">
              <a:lnSpc>
                <a:spcPct val="150000"/>
              </a:lnSpc>
              <a:buFontTx/>
              <a:buChar char="•"/>
              <a:tabLst>
                <a:tab pos="1676400" algn="l"/>
              </a:tabLst>
            </a:pPr>
            <a:r>
              <a:rPr lang="fa-IR" sz="2400" dirty="0" smtClean="0">
                <a:solidFill>
                  <a:schemeClr val="tx1"/>
                </a:solidFill>
                <a:latin typeface="Calibri" pitchFamily="34" charset="0"/>
                <a:ea typeface="Calibri" pitchFamily="34" charset="0"/>
                <a:cs typeface="B Titr" panose="00000700000000000000" pitchFamily="2" charset="-78"/>
              </a:rPr>
              <a:t>معرفی انجمن به صورت کامل ،همراه با ارائه آمار جدید، بیوگرافی انجمن و کمیته </a:t>
            </a:r>
            <a:r>
              <a:rPr lang="en-US" sz="2400" dirty="0" smtClean="0">
                <a:solidFill>
                  <a:schemeClr val="tx1"/>
                </a:solidFill>
                <a:latin typeface="Calibri" pitchFamily="34" charset="0"/>
                <a:ea typeface="Calibri" pitchFamily="34" charset="0"/>
                <a:cs typeface="B Titr" panose="00000700000000000000" pitchFamily="2" charset="-78"/>
              </a:rPr>
              <a:t>H&amp;I </a:t>
            </a:r>
            <a:r>
              <a:rPr lang="fa-IR" sz="2400" dirty="0" smtClean="0">
                <a:solidFill>
                  <a:schemeClr val="tx1"/>
                </a:solidFill>
                <a:latin typeface="Calibri" pitchFamily="34" charset="0"/>
                <a:ea typeface="Calibri" pitchFamily="34" charset="0"/>
                <a:cs typeface="B Titr" panose="00000700000000000000" pitchFamily="2" charset="-78"/>
              </a:rPr>
              <a:t>، البته خیلی ساده وخلاصه .</a:t>
            </a:r>
            <a:endParaRPr lang="en-US" sz="2400" dirty="0" smtClean="0">
              <a:solidFill>
                <a:schemeClr val="tx1"/>
              </a:solidFill>
              <a:cs typeface="B Titr" panose="00000700000000000000"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amond(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amond(in)">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404664"/>
            <a:ext cx="8501122" cy="6001643"/>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lvl="0" algn="just" rtl="1" eaLnBrk="0" hangingPunct="0">
              <a:lnSpc>
                <a:spcPct val="150000"/>
              </a:lnSpc>
              <a:buFontTx/>
              <a:buChar char="•"/>
              <a:tabLst>
                <a:tab pos="1676400" algn="l"/>
              </a:tabLst>
            </a:pPr>
            <a:r>
              <a:rPr lang="fa-IR" sz="2400" dirty="0" smtClean="0">
                <a:latin typeface="Calibri" pitchFamily="34" charset="0"/>
                <a:ea typeface="Calibri" pitchFamily="34" charset="0"/>
                <a:cs typeface="B Titr" panose="00000700000000000000" pitchFamily="2" charset="-78"/>
              </a:rPr>
              <a:t>برای رعایت حال بیماران سم زدا ،بهتر است اعضا بسیار کوتاه مشارکت نمایند و برای ایجاد جوی دوستانه و محبت آمیز با صحبت های ساده جلسه را دنبال کنند.</a:t>
            </a:r>
            <a:endParaRPr lang="en-US" sz="2400" dirty="0" smtClean="0">
              <a:cs typeface="B Titr" panose="00000700000000000000" pitchFamily="2" charset="-78"/>
            </a:endParaRPr>
          </a:p>
          <a:p>
            <a:pPr lvl="0" algn="just" rtl="1" eaLnBrk="0" hangingPunct="0">
              <a:lnSpc>
                <a:spcPct val="150000"/>
              </a:lnSpc>
              <a:buFontTx/>
              <a:buChar char="•"/>
              <a:tabLst>
                <a:tab pos="1676400" algn="l"/>
              </a:tabLst>
            </a:pPr>
            <a:r>
              <a:rPr lang="fa-IR" sz="2400" dirty="0" smtClean="0">
                <a:latin typeface="Calibri" pitchFamily="34" charset="0"/>
                <a:ea typeface="Calibri" pitchFamily="34" charset="0"/>
                <a:cs typeface="B Titr" panose="00000700000000000000" pitchFamily="2" charset="-78"/>
              </a:rPr>
              <a:t>شرکت در جلسات آموزشی و رعایت باید ها و نباید ها </a:t>
            </a:r>
          </a:p>
          <a:p>
            <a:pPr lvl="0" algn="just" rtl="1" eaLnBrk="0" hangingPunct="0">
              <a:lnSpc>
                <a:spcPct val="150000"/>
              </a:lnSpc>
              <a:tabLst>
                <a:tab pos="1676400" algn="l"/>
              </a:tabLst>
            </a:pPr>
            <a:endParaRPr lang="en-US" sz="2400" b="1" dirty="0" smtClean="0">
              <a:ln w="10541" cmpd="sng">
                <a:solidFill>
                  <a:schemeClr val="accent1">
                    <a:shade val="88000"/>
                    <a:satMod val="110000"/>
                  </a:schemeClr>
                </a:solidFill>
                <a:prstDash val="solid"/>
              </a:ln>
              <a:solidFill>
                <a:schemeClr val="tx2"/>
              </a:solidFill>
              <a:effectLst>
                <a:glow rad="139700">
                  <a:schemeClr val="accent3">
                    <a:satMod val="175000"/>
                    <a:alpha val="40000"/>
                  </a:schemeClr>
                </a:glow>
              </a:effectLst>
              <a:latin typeface="Calibri" pitchFamily="34" charset="0"/>
              <a:ea typeface="Calibri" pitchFamily="34" charset="0"/>
              <a:cs typeface="B Zar" pitchFamily="2" charset="-78"/>
            </a:endParaRPr>
          </a:p>
          <a:p>
            <a:pPr algn="just" rtl="1">
              <a:lnSpc>
                <a:spcPct val="200000"/>
              </a:lnSpc>
            </a:pPr>
            <a:r>
              <a:rPr lang="fa-IR" sz="2400" dirty="0" smtClean="0">
                <a:solidFill>
                  <a:srgbClr val="FF0000"/>
                </a:solidFill>
                <a:cs typeface="B Jadid" panose="00000700000000000000" pitchFamily="2" charset="-78"/>
              </a:rPr>
              <a:t>پیشنهاد میشود در حین مشارکت به این مسائل توجه خاص شود:</a:t>
            </a:r>
            <a:endParaRPr lang="en-US" sz="2400" dirty="0" smtClean="0">
              <a:solidFill>
                <a:srgbClr val="FF0000"/>
              </a:solidFill>
              <a:cs typeface="B Jadid" panose="00000700000000000000" pitchFamily="2" charset="-78"/>
            </a:endParaRPr>
          </a:p>
          <a:p>
            <a:pPr algn="just" rtl="1">
              <a:lnSpc>
                <a:spcPct val="200000"/>
              </a:lnSpc>
            </a:pPr>
            <a:r>
              <a:rPr lang="fa-IR" sz="2400" dirty="0" smtClean="0">
                <a:solidFill>
                  <a:schemeClr val="tx1"/>
                </a:solidFill>
                <a:cs typeface="B Titr" panose="00000700000000000000" pitchFamily="2" charset="-78"/>
              </a:rPr>
              <a:t>1/در حالت ترک باقی ماندن .      2/رعایت اصول اولیه برنامه.   </a:t>
            </a:r>
          </a:p>
          <a:p>
            <a:pPr algn="just" rtl="1">
              <a:lnSpc>
                <a:spcPct val="150000"/>
              </a:lnSpc>
            </a:pPr>
            <a:r>
              <a:rPr lang="fa-IR" sz="2400" dirty="0" smtClean="0">
                <a:solidFill>
                  <a:schemeClr val="tx1"/>
                </a:solidFill>
                <a:cs typeface="B Titr" panose="00000700000000000000" pitchFamily="2" charset="-78"/>
              </a:rPr>
              <a:t> 3/مسائلی که بین معتادان مشترک است.   4/گفتن</a:t>
            </a:r>
            <a:r>
              <a:rPr lang="en-US" sz="2400" dirty="0" smtClean="0">
                <a:solidFill>
                  <a:schemeClr val="tx1"/>
                </a:solidFill>
                <a:cs typeface="B Titr" panose="00000700000000000000" pitchFamily="2" charset="-78"/>
              </a:rPr>
              <a:t> </a:t>
            </a:r>
            <a:r>
              <a:rPr lang="fa-IR" sz="2400" dirty="0" smtClean="0">
                <a:solidFill>
                  <a:schemeClr val="tx1"/>
                </a:solidFill>
                <a:cs typeface="B Titr" panose="00000700000000000000" pitchFamily="2" charset="-78"/>
              </a:rPr>
              <a:t>عجزهای گوناگون اماکوتاه   5 /حرفه ای عمل نکردن        6/عدم دخالت در فعالیت های مراکز درمانی   </a:t>
            </a:r>
            <a:endParaRPr lang="en-US" sz="2400" dirty="0" smtClean="0">
              <a:solidFill>
                <a:schemeClr val="tx1"/>
              </a:solidFill>
              <a:cs typeface="B Titr" panose="00000700000000000000" pitchFamily="2" charset="-78"/>
            </a:endParaRPr>
          </a:p>
          <a:p>
            <a:pPr lvl="0" algn="just" rtl="1" eaLnBrk="0" hangingPunct="0">
              <a:lnSpc>
                <a:spcPct val="150000"/>
              </a:lnSpc>
              <a:buFontTx/>
              <a:buChar char="•"/>
              <a:tabLst>
                <a:tab pos="1676400" algn="l"/>
              </a:tabLst>
            </a:pPr>
            <a:endParaRPr lang="fa-IR" sz="2400" b="1" dirty="0" smtClean="0">
              <a:ln w="10541" cmpd="sng">
                <a:solidFill>
                  <a:schemeClr val="accent1">
                    <a:shade val="88000"/>
                    <a:satMod val="110000"/>
                  </a:schemeClr>
                </a:solidFill>
                <a:prstDash val="solid"/>
              </a:ln>
              <a:solidFill>
                <a:schemeClr val="tx2"/>
              </a:solidFill>
              <a:effectLst>
                <a:glow rad="139700">
                  <a:schemeClr val="accent3">
                    <a:satMod val="175000"/>
                    <a:alpha val="40000"/>
                  </a:schemeClr>
                </a:glow>
              </a:effectLst>
              <a:cs typeface="B Za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diamond(in)">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diamond(in)">
                                      <p:cBhvr>
                                        <p:cTn id="12" dur="20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5" presetClass="entr" presetSubtype="0"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 calcmode="lin" valueType="num">
                                      <p:cBhvr>
                                        <p:cTn id="17" dur="1000" fill="hold"/>
                                        <p:tgtEl>
                                          <p:spTgt spid="2">
                                            <p:txEl>
                                              <p:pRg st="3" end="3"/>
                                            </p:txEl>
                                          </p:spTgt>
                                        </p:tgtEl>
                                        <p:attrNameLst>
                                          <p:attrName>ppt_w</p:attrName>
                                        </p:attrNameLst>
                                      </p:cBhvr>
                                      <p:tavLst>
                                        <p:tav tm="0">
                                          <p:val>
                                            <p:strVal val="#ppt_w*0.70"/>
                                          </p:val>
                                        </p:tav>
                                        <p:tav tm="100000">
                                          <p:val>
                                            <p:strVal val="#ppt_w"/>
                                          </p:val>
                                        </p:tav>
                                      </p:tavLst>
                                    </p:anim>
                                    <p:anim calcmode="lin" valueType="num">
                                      <p:cBhvr>
                                        <p:cTn id="18" dur="1000" fill="hold"/>
                                        <p:tgtEl>
                                          <p:spTgt spid="2">
                                            <p:txEl>
                                              <p:pRg st="3" end="3"/>
                                            </p:txEl>
                                          </p:spTgt>
                                        </p:tgtEl>
                                        <p:attrNameLst>
                                          <p:attrName>ppt_h</p:attrName>
                                        </p:attrNameLst>
                                      </p:cBhvr>
                                      <p:tavLst>
                                        <p:tav tm="0">
                                          <p:val>
                                            <p:strVal val="#ppt_h"/>
                                          </p:val>
                                        </p:tav>
                                        <p:tav tm="100000">
                                          <p:val>
                                            <p:strVal val="#ppt_h"/>
                                          </p:val>
                                        </p:tav>
                                      </p:tavLst>
                                    </p:anim>
                                    <p:animEffect transition="in" filter="fade">
                                      <p:cBhvr>
                                        <p:cTn id="19" dur="1000"/>
                                        <p:tgtEl>
                                          <p:spTgt spid="2">
                                            <p:txEl>
                                              <p:pRg st="3" end="3"/>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35" presetClass="entr" presetSubtype="0" fill="hold" nodeType="clickEffect">
                                  <p:stCondLst>
                                    <p:cond delay="0"/>
                                  </p:stCondLst>
                                  <p:childTnLst>
                                    <p:set>
                                      <p:cBhvr>
                                        <p:cTn id="23" dur="1" fill="hold">
                                          <p:stCondLst>
                                            <p:cond delay="0"/>
                                          </p:stCondLst>
                                        </p:cTn>
                                        <p:tgtEl>
                                          <p:spTgt spid="2">
                                            <p:txEl>
                                              <p:pRg st="4" end="4"/>
                                            </p:txEl>
                                          </p:spTgt>
                                        </p:tgtEl>
                                        <p:attrNameLst>
                                          <p:attrName>style.visibility</p:attrName>
                                        </p:attrNameLst>
                                      </p:cBhvr>
                                      <p:to>
                                        <p:strVal val="visible"/>
                                      </p:to>
                                    </p:set>
                                    <p:animEffect transition="in" filter="fade">
                                      <p:cBhvr>
                                        <p:cTn id="24" dur="2000"/>
                                        <p:tgtEl>
                                          <p:spTgt spid="2">
                                            <p:txEl>
                                              <p:pRg st="4" end="4"/>
                                            </p:txEl>
                                          </p:spTgt>
                                        </p:tgtEl>
                                      </p:cBhvr>
                                    </p:animEffect>
                                    <p:anim calcmode="lin" valueType="num">
                                      <p:cBhvr>
                                        <p:cTn id="25" dur="2000" fill="hold"/>
                                        <p:tgtEl>
                                          <p:spTgt spid="2">
                                            <p:txEl>
                                              <p:pRg st="4" end="4"/>
                                            </p:txEl>
                                          </p:spTgt>
                                        </p:tgtEl>
                                        <p:attrNameLst>
                                          <p:attrName>style.rotation</p:attrName>
                                        </p:attrNameLst>
                                      </p:cBhvr>
                                      <p:tavLst>
                                        <p:tav tm="0">
                                          <p:val>
                                            <p:fltVal val="720"/>
                                          </p:val>
                                        </p:tav>
                                        <p:tav tm="100000">
                                          <p:val>
                                            <p:fltVal val="0"/>
                                          </p:val>
                                        </p:tav>
                                      </p:tavLst>
                                    </p:anim>
                                    <p:anim calcmode="lin" valueType="num">
                                      <p:cBhvr>
                                        <p:cTn id="26" dur="2000" fill="hold"/>
                                        <p:tgtEl>
                                          <p:spTgt spid="2">
                                            <p:txEl>
                                              <p:pRg st="4" end="4"/>
                                            </p:txEl>
                                          </p:spTgt>
                                        </p:tgtEl>
                                        <p:attrNameLst>
                                          <p:attrName>ppt_h</p:attrName>
                                        </p:attrNameLst>
                                      </p:cBhvr>
                                      <p:tavLst>
                                        <p:tav tm="0">
                                          <p:val>
                                            <p:fltVal val="0"/>
                                          </p:val>
                                        </p:tav>
                                        <p:tav tm="100000">
                                          <p:val>
                                            <p:strVal val="#ppt_h"/>
                                          </p:val>
                                        </p:tav>
                                      </p:tavLst>
                                    </p:anim>
                                    <p:anim calcmode="lin" valueType="num">
                                      <p:cBhvr>
                                        <p:cTn id="27" dur="2000" fill="hold"/>
                                        <p:tgtEl>
                                          <p:spTgt spid="2">
                                            <p:txEl>
                                              <p:pRg st="4" end="4"/>
                                            </p:txEl>
                                          </p:spTgt>
                                        </p:tgtEl>
                                        <p:attrNameLst>
                                          <p:attrName>ppt_w</p:attrName>
                                        </p:attrNameLst>
                                      </p:cBhvr>
                                      <p:tavLst>
                                        <p:tav tm="0">
                                          <p:val>
                                            <p:fltVal val="0"/>
                                          </p:val>
                                        </p:tav>
                                        <p:tav tm="100000">
                                          <p:val>
                                            <p:strVal val="#ppt_w"/>
                                          </p:val>
                                        </p:tav>
                                      </p:tavLst>
                                    </p:anim>
                                  </p:childTnLst>
                                </p:cTn>
                              </p:par>
                              <p:par>
                                <p:cTn id="28" presetID="35" presetClass="entr" presetSubtype="0" fill="hold" nodeType="withEffect">
                                  <p:stCondLst>
                                    <p:cond delay="0"/>
                                  </p:stCondLst>
                                  <p:childTnLst>
                                    <p:set>
                                      <p:cBhvr>
                                        <p:cTn id="29" dur="1" fill="hold">
                                          <p:stCondLst>
                                            <p:cond delay="0"/>
                                          </p:stCondLst>
                                        </p:cTn>
                                        <p:tgtEl>
                                          <p:spTgt spid="2">
                                            <p:txEl>
                                              <p:pRg st="5" end="5"/>
                                            </p:txEl>
                                          </p:spTgt>
                                        </p:tgtEl>
                                        <p:attrNameLst>
                                          <p:attrName>style.visibility</p:attrName>
                                        </p:attrNameLst>
                                      </p:cBhvr>
                                      <p:to>
                                        <p:strVal val="visible"/>
                                      </p:to>
                                    </p:set>
                                    <p:animEffect transition="in" filter="fade">
                                      <p:cBhvr>
                                        <p:cTn id="30" dur="2000"/>
                                        <p:tgtEl>
                                          <p:spTgt spid="2">
                                            <p:txEl>
                                              <p:pRg st="5" end="5"/>
                                            </p:txEl>
                                          </p:spTgt>
                                        </p:tgtEl>
                                      </p:cBhvr>
                                    </p:animEffect>
                                    <p:anim calcmode="lin" valueType="num">
                                      <p:cBhvr>
                                        <p:cTn id="31" dur="2000" fill="hold"/>
                                        <p:tgtEl>
                                          <p:spTgt spid="2">
                                            <p:txEl>
                                              <p:pRg st="5" end="5"/>
                                            </p:txEl>
                                          </p:spTgt>
                                        </p:tgtEl>
                                        <p:attrNameLst>
                                          <p:attrName>style.rotation</p:attrName>
                                        </p:attrNameLst>
                                      </p:cBhvr>
                                      <p:tavLst>
                                        <p:tav tm="0">
                                          <p:val>
                                            <p:fltVal val="720"/>
                                          </p:val>
                                        </p:tav>
                                        <p:tav tm="100000">
                                          <p:val>
                                            <p:fltVal val="0"/>
                                          </p:val>
                                        </p:tav>
                                      </p:tavLst>
                                    </p:anim>
                                    <p:anim calcmode="lin" valueType="num">
                                      <p:cBhvr>
                                        <p:cTn id="32" dur="2000" fill="hold"/>
                                        <p:tgtEl>
                                          <p:spTgt spid="2">
                                            <p:txEl>
                                              <p:pRg st="5" end="5"/>
                                            </p:txEl>
                                          </p:spTgt>
                                        </p:tgtEl>
                                        <p:attrNameLst>
                                          <p:attrName>ppt_h</p:attrName>
                                        </p:attrNameLst>
                                      </p:cBhvr>
                                      <p:tavLst>
                                        <p:tav tm="0">
                                          <p:val>
                                            <p:fltVal val="0"/>
                                          </p:val>
                                        </p:tav>
                                        <p:tav tm="100000">
                                          <p:val>
                                            <p:strVal val="#ppt_h"/>
                                          </p:val>
                                        </p:tav>
                                      </p:tavLst>
                                    </p:anim>
                                    <p:anim calcmode="lin" valueType="num">
                                      <p:cBhvr>
                                        <p:cTn id="33" dur="2000" fill="hold"/>
                                        <p:tgtEl>
                                          <p:spTgt spid="2">
                                            <p:txEl>
                                              <p:pRg st="5" end="5"/>
                                            </p:txEl>
                                          </p:spTgt>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857232"/>
            <a:ext cx="9144000" cy="5555367"/>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just" rtl="1">
              <a:spcBef>
                <a:spcPts val="600"/>
              </a:spcBef>
              <a:buClr>
                <a:srgbClr val="FFFF00"/>
              </a:buClr>
              <a:buFont typeface="Wingdings 2" pitchFamily="18" charset="2"/>
              <a:buChar char=""/>
            </a:pPr>
            <a:r>
              <a:rPr lang="fa-IR" sz="2200" dirty="0" smtClean="0">
                <a:cs typeface="B Titr" pitchFamily="2" charset="-78"/>
              </a:rPr>
              <a:t>شورای منطقه ای ایران در سال 1380 بنا بر نیاز توسعه پیام </a:t>
            </a:r>
            <a:r>
              <a:rPr lang="en-US" sz="2200" dirty="0" smtClean="0">
                <a:cs typeface="B Titr" pitchFamily="2" charset="-78"/>
              </a:rPr>
              <a:t>NA</a:t>
            </a:r>
            <a:r>
              <a:rPr lang="fa-IR" sz="2200" dirty="0" smtClean="0">
                <a:cs typeface="B Titr" pitchFamily="2" charset="-78"/>
              </a:rPr>
              <a:t> و تصمیم نمایندگان نواحی اقدام به راه اندازی این کمیته نمود.  این کمیته طی دو مرحله مراجعه همراه با اطلاع رسان در زندان قرچک  به دلیل عدم آگاهی مسئولین بازپروری قرچک از انجمن معتادان گمنام و نوع فعالیت </a:t>
            </a:r>
            <a:r>
              <a:rPr lang="en-US" sz="2200" dirty="0" smtClean="0">
                <a:cs typeface="B Titr" pitchFamily="2" charset="-78"/>
              </a:rPr>
              <a:t>H&amp;I</a:t>
            </a:r>
            <a:r>
              <a:rPr lang="fa-IR" sz="2200" dirty="0" smtClean="0">
                <a:cs typeface="B Titr" pitchFamily="2" charset="-78"/>
              </a:rPr>
              <a:t> ، از ادامه فعالیت باز ماند و این روند تا سال 1382 ادامه داشت.</a:t>
            </a:r>
          </a:p>
          <a:p>
            <a:pPr algn="just" rtl="1">
              <a:spcBef>
                <a:spcPts val="600"/>
              </a:spcBef>
              <a:buClr>
                <a:srgbClr val="FFFF00"/>
              </a:buClr>
              <a:buFont typeface="Wingdings 2" pitchFamily="18" charset="2"/>
              <a:buChar char=""/>
            </a:pPr>
            <a:r>
              <a:rPr lang="fa-IR" sz="2200" dirty="0" smtClean="0">
                <a:cs typeface="B Titr" pitchFamily="2" charset="-78"/>
              </a:rPr>
              <a:t>در سال 82 بار دیگر نمایندگان نواحی تصمیم به ادامه فعالیت این کمیته با انتخاب یک مسئول جدید در شورای منطقه گرفتند.</a:t>
            </a:r>
          </a:p>
          <a:p>
            <a:pPr algn="just" rtl="1">
              <a:spcBef>
                <a:spcPts val="600"/>
              </a:spcBef>
              <a:buClr>
                <a:srgbClr val="FFFF00"/>
              </a:buClr>
              <a:buFont typeface="Wingdings 2" pitchFamily="18" charset="2"/>
              <a:buChar char=""/>
            </a:pPr>
            <a:r>
              <a:rPr lang="fa-IR" sz="2200" dirty="0" smtClean="0">
                <a:cs typeface="B Titr" pitchFamily="2" charset="-78"/>
              </a:rPr>
              <a:t>بار دیگر، نقطه شروع بازپروری قرچک بود و این بارموفقیتی حاصل شد که آغازی بود برای رسیدن پیام نجات وامید به کسانی که شاید انتظارش را نداشتند.</a:t>
            </a:r>
          </a:p>
          <a:p>
            <a:pPr algn="just" rtl="1">
              <a:spcBef>
                <a:spcPts val="600"/>
              </a:spcBef>
              <a:buClr>
                <a:srgbClr val="FFFF00"/>
              </a:buClr>
              <a:buFont typeface="Wingdings 2" pitchFamily="18" charset="2"/>
              <a:buChar char=""/>
            </a:pPr>
            <a:r>
              <a:rPr lang="fa-IR" sz="2200" dirty="0" smtClean="0">
                <a:cs typeface="B Titr" pitchFamily="2" charset="-78"/>
              </a:rPr>
              <a:t>اولین موفقیت ، برگزاری هفته ای 2 جلسه در این بازپروری بود که بعد از گذشت 2 ماه به 3 جلسه در هفته رسید.</a:t>
            </a:r>
          </a:p>
          <a:p>
            <a:pPr algn="just" rtl="1">
              <a:spcBef>
                <a:spcPts val="600"/>
              </a:spcBef>
              <a:buClr>
                <a:srgbClr val="FFFF00"/>
              </a:buClr>
              <a:buFont typeface="Wingdings 2" pitchFamily="18" charset="2"/>
              <a:buChar char=""/>
            </a:pPr>
            <a:r>
              <a:rPr lang="fa-IR" sz="2200" dirty="0" smtClean="0">
                <a:cs typeface="B Titr" pitchFamily="2" charset="-78"/>
              </a:rPr>
              <a:t>در مهر ماه 1382 این کمیته اقدام به جذب خدمتگزار و تشکیل کمیته داد و اولین جلسه هماهنگی را با مسئولین </a:t>
            </a:r>
            <a:r>
              <a:rPr lang="en-US" sz="2200" dirty="0" smtClean="0">
                <a:cs typeface="B Titr" pitchFamily="2" charset="-78"/>
              </a:rPr>
              <a:t>H&amp;I </a:t>
            </a:r>
            <a:r>
              <a:rPr lang="fa-IR" sz="2200" dirty="0" smtClean="0">
                <a:cs typeface="B Titr" pitchFamily="2" charset="-78"/>
              </a:rPr>
              <a:t> چند ناحیه برگزار  کرد .   </a:t>
            </a:r>
          </a:p>
          <a:p>
            <a:pPr algn="just" rtl="1">
              <a:spcBef>
                <a:spcPts val="600"/>
              </a:spcBef>
              <a:buClr>
                <a:srgbClr val="FFFF00"/>
              </a:buClr>
              <a:buFont typeface="Wingdings 2" pitchFamily="18" charset="2"/>
              <a:buChar char=""/>
            </a:pPr>
            <a:r>
              <a:rPr lang="fa-IR" sz="2200" dirty="0">
                <a:cs typeface="B Titr" pitchFamily="2" charset="-78"/>
              </a:rPr>
              <a:t> </a:t>
            </a:r>
            <a:r>
              <a:rPr lang="fa-IR" sz="2200" dirty="0" smtClean="0">
                <a:cs typeface="B Titr" pitchFamily="2" charset="-78"/>
              </a:rPr>
              <a:t>از بهمن ماه 1388 تمامی نواحی </a:t>
            </a:r>
            <a:r>
              <a:rPr lang="en-US" sz="2200" dirty="0" smtClean="0">
                <a:cs typeface="B Titr" pitchFamily="2" charset="-78"/>
              </a:rPr>
              <a:t>NA</a:t>
            </a:r>
            <a:r>
              <a:rPr lang="fa-IR" sz="2200" dirty="0" smtClean="0">
                <a:cs typeface="B Titr" pitchFamily="2" charset="-78"/>
              </a:rPr>
              <a:t> ایران از داشتن کمیته </a:t>
            </a:r>
            <a:r>
              <a:rPr lang="en-US" sz="2200" dirty="0" smtClean="0">
                <a:cs typeface="B Titr" pitchFamily="2" charset="-78"/>
              </a:rPr>
              <a:t>H&amp;I</a:t>
            </a:r>
            <a:r>
              <a:rPr lang="fa-IR" sz="2200" dirty="0" smtClean="0">
                <a:cs typeface="B Titr" pitchFamily="2" charset="-78"/>
              </a:rPr>
              <a:t> بهره مندند و با جذب خدمتگزاران عاشق ، علاوه بر زندانها ، اقدام به برگزاری پانل پیام رسانی درمراکز درمانی که معتادان اغلب امکان دسترسی به پیام </a:t>
            </a:r>
            <a:r>
              <a:rPr lang="en-US" sz="2200" dirty="0" smtClean="0">
                <a:cs typeface="B Titr" pitchFamily="2" charset="-78"/>
              </a:rPr>
              <a:t>NA </a:t>
            </a:r>
            <a:r>
              <a:rPr lang="fa-IR" sz="2200" dirty="0" smtClean="0">
                <a:cs typeface="B Titr" pitchFamily="2" charset="-78"/>
              </a:rPr>
              <a:t> ر ا ندارند ، می نمایند.</a:t>
            </a:r>
          </a:p>
        </p:txBody>
      </p:sp>
      <p:sp>
        <p:nvSpPr>
          <p:cNvPr id="18434" name="Rectangle 2"/>
          <p:cNvSpPr>
            <a:spLocks noChangeArrowheads="1"/>
          </p:cNvSpPr>
          <p:nvPr/>
        </p:nvSpPr>
        <p:spPr bwMode="auto">
          <a:xfrm>
            <a:off x="1043608" y="260648"/>
            <a:ext cx="6887102" cy="461665"/>
          </a:xfrm>
          <a:prstGeom prst="rect">
            <a:avLst/>
          </a:prstGeom>
          <a:ln>
            <a:headEnd/>
            <a:tailEnd/>
          </a:ln>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ts val="600"/>
              </a:spcBef>
              <a:spcAft>
                <a:spcPct val="0"/>
              </a:spcAft>
              <a:buClrTx/>
              <a:buSzTx/>
              <a:buFontTx/>
              <a:buNone/>
              <a:tabLst>
                <a:tab pos="1676400" algn="l"/>
              </a:tabLst>
            </a:pPr>
            <a:r>
              <a:rPr kumimoji="0" lang="fa-IR" sz="2400" i="0" u="none" strike="noStrike" normalizeH="0" baseline="0" dirty="0" smtClean="0">
                <a:solidFill>
                  <a:srgbClr val="FF0000"/>
                </a:solidFill>
                <a:latin typeface="Calibri" pitchFamily="34" charset="0"/>
                <a:ea typeface="Calibri" pitchFamily="34" charset="0"/>
                <a:cs typeface="B Jadid" panose="00000700000000000000" pitchFamily="2" charset="-78"/>
              </a:rPr>
              <a:t>تاریخچه شکل گیری کمیته بیمارستانها و زندانها در ایران </a:t>
            </a:r>
            <a:endParaRPr kumimoji="0" lang="fa-IR" sz="2400" i="0" u="none" strike="noStrike" normalizeH="0" baseline="0" dirty="0" smtClean="0">
              <a:solidFill>
                <a:srgbClr val="FF0000"/>
              </a:solidFill>
              <a:latin typeface="Arial" pitchFamily="34" charset="0"/>
              <a:cs typeface="B Jadid" panose="00000700000000000000"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from="(-#ppt_w/2)" to="(#ppt_x)" calcmode="lin" valueType="num">
                                      <p:cBhvr>
                                        <p:cTn id="7" dur="1200" fill="hold">
                                          <p:stCondLst>
                                            <p:cond delay="0"/>
                                          </p:stCondLst>
                                        </p:cTn>
                                        <p:tgtEl>
                                          <p:spTgt spid="3">
                                            <p:txEl>
                                              <p:pRg st="0" end="0"/>
                                            </p:txEl>
                                          </p:spTgt>
                                        </p:tgtEl>
                                        <p:attrNameLst>
                                          <p:attrName>ppt_x</p:attrName>
                                        </p:attrNameLst>
                                      </p:cBhvr>
                                    </p:anim>
                                    <p:anim from="0" to="-1.0" calcmode="lin" valueType="num">
                                      <p:cBhvr>
                                        <p:cTn id="8" dur="400" decel="50000" autoRev="1" fill="hold">
                                          <p:stCondLst>
                                            <p:cond delay="1200"/>
                                          </p:stCondLst>
                                        </p:cTn>
                                        <p:tgtEl>
                                          <p:spTgt spid="3">
                                            <p:txEl>
                                              <p:pRg st="0" end="0"/>
                                            </p:txEl>
                                          </p:spTgt>
                                        </p:tgtEl>
                                        <p:attrNameLst>
                                          <p:attrName>xshear</p:attrName>
                                        </p:attrNameLst>
                                      </p:cBhvr>
                                    </p:anim>
                                    <p:animScale>
                                      <p:cBhvr>
                                        <p:cTn id="9" dur="400" decel="100000" autoRev="1" fill="hold">
                                          <p:stCondLst>
                                            <p:cond delay="1200"/>
                                          </p:stCondLst>
                                        </p:cTn>
                                        <p:tgtEl>
                                          <p:spTgt spid="3">
                                            <p:txEl>
                                              <p:pRg st="0" end="0"/>
                                            </p:txEl>
                                          </p:spTgt>
                                        </p:tgtEl>
                                      </p:cBhvr>
                                      <p:from x="100000" y="100000"/>
                                      <p:to x="80000" y="100000"/>
                                    </p:animScale>
                                    <p:anim by="(#ppt_h/3+#ppt_w*0.1)" calcmode="lin" valueType="num">
                                      <p:cBhvr additive="sum">
                                        <p:cTn id="10" dur="400" decel="100000" autoRev="1" fill="hold">
                                          <p:stCondLst>
                                            <p:cond delay="1200"/>
                                          </p:stCondLst>
                                        </p:cTn>
                                        <p:tgtEl>
                                          <p:spTgt spid="3">
                                            <p:txEl>
                                              <p:pRg st="0" end="0"/>
                                            </p:txEl>
                                          </p:spTgt>
                                        </p:tgtEl>
                                        <p:attrNameLst>
                                          <p:attrName>ppt_x</p:attrName>
                                        </p:attrNameLst>
                                      </p:cBhvr>
                                    </p:anim>
                                  </p:childTnLst>
                                </p:cTn>
                              </p:par>
                            </p:childTnLst>
                          </p:cTn>
                        </p:par>
                      </p:childTnLst>
                    </p:cTn>
                  </p:par>
                  <p:par>
                    <p:cTn id="11" fill="hold">
                      <p:stCondLst>
                        <p:cond delay="indefinite"/>
                      </p:stCondLst>
                      <p:childTnLst>
                        <p:par>
                          <p:cTn id="12" fill="hold">
                            <p:stCondLst>
                              <p:cond delay="0"/>
                            </p:stCondLst>
                            <p:childTnLst>
                              <p:par>
                                <p:cTn id="13" presetID="34"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from="(-#ppt_w/2)" to="(#ppt_x)" calcmode="lin" valueType="num">
                                      <p:cBhvr>
                                        <p:cTn id="15" dur="1200" fill="hold">
                                          <p:stCondLst>
                                            <p:cond delay="0"/>
                                          </p:stCondLst>
                                        </p:cTn>
                                        <p:tgtEl>
                                          <p:spTgt spid="3">
                                            <p:txEl>
                                              <p:pRg st="1" end="1"/>
                                            </p:txEl>
                                          </p:spTgt>
                                        </p:tgtEl>
                                        <p:attrNameLst>
                                          <p:attrName>ppt_x</p:attrName>
                                        </p:attrNameLst>
                                      </p:cBhvr>
                                    </p:anim>
                                    <p:anim from="0" to="-1.0" calcmode="lin" valueType="num">
                                      <p:cBhvr>
                                        <p:cTn id="16" dur="400" decel="50000" autoRev="1" fill="hold">
                                          <p:stCondLst>
                                            <p:cond delay="1200"/>
                                          </p:stCondLst>
                                        </p:cTn>
                                        <p:tgtEl>
                                          <p:spTgt spid="3">
                                            <p:txEl>
                                              <p:pRg st="1" end="1"/>
                                            </p:txEl>
                                          </p:spTgt>
                                        </p:tgtEl>
                                        <p:attrNameLst>
                                          <p:attrName>xshear</p:attrName>
                                        </p:attrNameLst>
                                      </p:cBhvr>
                                    </p:anim>
                                    <p:animScale>
                                      <p:cBhvr>
                                        <p:cTn id="17" dur="400" decel="100000" autoRev="1" fill="hold">
                                          <p:stCondLst>
                                            <p:cond delay="1200"/>
                                          </p:stCondLst>
                                        </p:cTn>
                                        <p:tgtEl>
                                          <p:spTgt spid="3">
                                            <p:txEl>
                                              <p:pRg st="1" end="1"/>
                                            </p:txEl>
                                          </p:spTgt>
                                        </p:tgtEl>
                                      </p:cBhvr>
                                      <p:from x="100000" y="100000"/>
                                      <p:to x="80000" y="100000"/>
                                    </p:animScale>
                                    <p:anim by="(#ppt_h/3+#ppt_w*0.1)" calcmode="lin" valueType="num">
                                      <p:cBhvr additive="sum">
                                        <p:cTn id="18" dur="400" decel="100000" autoRev="1" fill="hold">
                                          <p:stCondLst>
                                            <p:cond delay="1200"/>
                                          </p:stCondLst>
                                        </p:cTn>
                                        <p:tgtEl>
                                          <p:spTgt spid="3">
                                            <p:txEl>
                                              <p:pRg st="1" end="1"/>
                                            </p:txEl>
                                          </p:spTgt>
                                        </p:tgtEl>
                                        <p:attrNameLst>
                                          <p:attrName>ppt_x</p:attrName>
                                        </p:attrNameLst>
                                      </p:cBhvr>
                                    </p:anim>
                                  </p:childTnLst>
                                </p:cTn>
                              </p:par>
                            </p:childTnLst>
                          </p:cTn>
                        </p:par>
                      </p:childTnLst>
                    </p:cTn>
                  </p:par>
                  <p:par>
                    <p:cTn id="19" fill="hold">
                      <p:stCondLst>
                        <p:cond delay="indefinite"/>
                      </p:stCondLst>
                      <p:childTnLst>
                        <p:par>
                          <p:cTn id="20" fill="hold">
                            <p:stCondLst>
                              <p:cond delay="0"/>
                            </p:stCondLst>
                            <p:childTnLst>
                              <p:par>
                                <p:cTn id="21" presetID="34"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from="(-#ppt_w/2)" to="(#ppt_x)" calcmode="lin" valueType="num">
                                      <p:cBhvr>
                                        <p:cTn id="23" dur="1200" fill="hold">
                                          <p:stCondLst>
                                            <p:cond delay="0"/>
                                          </p:stCondLst>
                                        </p:cTn>
                                        <p:tgtEl>
                                          <p:spTgt spid="3">
                                            <p:txEl>
                                              <p:pRg st="2" end="2"/>
                                            </p:txEl>
                                          </p:spTgt>
                                        </p:tgtEl>
                                        <p:attrNameLst>
                                          <p:attrName>ppt_x</p:attrName>
                                        </p:attrNameLst>
                                      </p:cBhvr>
                                    </p:anim>
                                    <p:anim from="0" to="-1.0" calcmode="lin" valueType="num">
                                      <p:cBhvr>
                                        <p:cTn id="24" dur="400" decel="50000" autoRev="1" fill="hold">
                                          <p:stCondLst>
                                            <p:cond delay="1200"/>
                                          </p:stCondLst>
                                        </p:cTn>
                                        <p:tgtEl>
                                          <p:spTgt spid="3">
                                            <p:txEl>
                                              <p:pRg st="2" end="2"/>
                                            </p:txEl>
                                          </p:spTgt>
                                        </p:tgtEl>
                                        <p:attrNameLst>
                                          <p:attrName>xshear</p:attrName>
                                        </p:attrNameLst>
                                      </p:cBhvr>
                                    </p:anim>
                                    <p:animScale>
                                      <p:cBhvr>
                                        <p:cTn id="25" dur="400" decel="100000" autoRev="1" fill="hold">
                                          <p:stCondLst>
                                            <p:cond delay="1200"/>
                                          </p:stCondLst>
                                        </p:cTn>
                                        <p:tgtEl>
                                          <p:spTgt spid="3">
                                            <p:txEl>
                                              <p:pRg st="2" end="2"/>
                                            </p:txEl>
                                          </p:spTgt>
                                        </p:tgtEl>
                                      </p:cBhvr>
                                      <p:from x="100000" y="100000"/>
                                      <p:to x="80000" y="100000"/>
                                    </p:animScale>
                                    <p:anim by="(#ppt_h/3+#ppt_w*0.1)" calcmode="lin" valueType="num">
                                      <p:cBhvr additive="sum">
                                        <p:cTn id="26" dur="400" decel="100000" autoRev="1" fill="hold">
                                          <p:stCondLst>
                                            <p:cond delay="1200"/>
                                          </p:stCondLst>
                                        </p:cTn>
                                        <p:tgtEl>
                                          <p:spTgt spid="3">
                                            <p:txEl>
                                              <p:pRg st="2" end="2"/>
                                            </p:txEl>
                                          </p:spTgt>
                                        </p:tgtEl>
                                        <p:attrNameLst>
                                          <p:attrName>ppt_x</p:attrName>
                                        </p:attrNameLst>
                                      </p:cBhvr>
                                    </p:anim>
                                  </p:childTnLst>
                                </p:cTn>
                              </p:par>
                            </p:childTnLst>
                          </p:cTn>
                        </p:par>
                      </p:childTnLst>
                    </p:cTn>
                  </p:par>
                  <p:par>
                    <p:cTn id="27" fill="hold">
                      <p:stCondLst>
                        <p:cond delay="indefinite"/>
                      </p:stCondLst>
                      <p:childTnLst>
                        <p:par>
                          <p:cTn id="28" fill="hold">
                            <p:stCondLst>
                              <p:cond delay="0"/>
                            </p:stCondLst>
                            <p:childTnLst>
                              <p:par>
                                <p:cTn id="29" presetID="34" presetClass="entr" presetSubtype="0"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from="(-#ppt_w/2)" to="(#ppt_x)" calcmode="lin" valueType="num">
                                      <p:cBhvr>
                                        <p:cTn id="31" dur="1200" fill="hold">
                                          <p:stCondLst>
                                            <p:cond delay="0"/>
                                          </p:stCondLst>
                                        </p:cTn>
                                        <p:tgtEl>
                                          <p:spTgt spid="3">
                                            <p:txEl>
                                              <p:pRg st="3" end="3"/>
                                            </p:txEl>
                                          </p:spTgt>
                                        </p:tgtEl>
                                        <p:attrNameLst>
                                          <p:attrName>ppt_x</p:attrName>
                                        </p:attrNameLst>
                                      </p:cBhvr>
                                    </p:anim>
                                    <p:anim from="0" to="-1.0" calcmode="lin" valueType="num">
                                      <p:cBhvr>
                                        <p:cTn id="32" dur="400" decel="50000" autoRev="1" fill="hold">
                                          <p:stCondLst>
                                            <p:cond delay="1200"/>
                                          </p:stCondLst>
                                        </p:cTn>
                                        <p:tgtEl>
                                          <p:spTgt spid="3">
                                            <p:txEl>
                                              <p:pRg st="3" end="3"/>
                                            </p:txEl>
                                          </p:spTgt>
                                        </p:tgtEl>
                                        <p:attrNameLst>
                                          <p:attrName>xshear</p:attrName>
                                        </p:attrNameLst>
                                      </p:cBhvr>
                                    </p:anim>
                                    <p:animScale>
                                      <p:cBhvr>
                                        <p:cTn id="33" dur="400" decel="100000" autoRev="1" fill="hold">
                                          <p:stCondLst>
                                            <p:cond delay="1200"/>
                                          </p:stCondLst>
                                        </p:cTn>
                                        <p:tgtEl>
                                          <p:spTgt spid="3">
                                            <p:txEl>
                                              <p:pRg st="3" end="3"/>
                                            </p:txEl>
                                          </p:spTgt>
                                        </p:tgtEl>
                                      </p:cBhvr>
                                      <p:from x="100000" y="100000"/>
                                      <p:to x="80000" y="100000"/>
                                    </p:animScale>
                                    <p:anim by="(#ppt_h/3+#ppt_w*0.1)" calcmode="lin" valueType="num">
                                      <p:cBhvr additive="sum">
                                        <p:cTn id="34" dur="400" decel="100000" autoRev="1" fill="hold">
                                          <p:stCondLst>
                                            <p:cond delay="1200"/>
                                          </p:stCondLst>
                                        </p:cTn>
                                        <p:tgtEl>
                                          <p:spTgt spid="3">
                                            <p:txEl>
                                              <p:pRg st="3" end="3"/>
                                            </p:txEl>
                                          </p:spTgt>
                                        </p:tgtEl>
                                        <p:attrNameLst>
                                          <p:attrName>ppt_x</p:attrName>
                                        </p:attrNameLst>
                                      </p:cBhvr>
                                    </p:anim>
                                  </p:childTnLst>
                                </p:cTn>
                              </p:par>
                            </p:childTnLst>
                          </p:cTn>
                        </p:par>
                      </p:childTnLst>
                    </p:cTn>
                  </p:par>
                  <p:par>
                    <p:cTn id="35" fill="hold">
                      <p:stCondLst>
                        <p:cond delay="indefinite"/>
                      </p:stCondLst>
                      <p:childTnLst>
                        <p:par>
                          <p:cTn id="36" fill="hold">
                            <p:stCondLst>
                              <p:cond delay="0"/>
                            </p:stCondLst>
                            <p:childTnLst>
                              <p:par>
                                <p:cTn id="37" presetID="34" presetClass="entr" presetSubtype="0" fill="hold"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 from="(-#ppt_w/2)" to="(#ppt_x)" calcmode="lin" valueType="num">
                                      <p:cBhvr>
                                        <p:cTn id="39" dur="1200" fill="hold">
                                          <p:stCondLst>
                                            <p:cond delay="0"/>
                                          </p:stCondLst>
                                        </p:cTn>
                                        <p:tgtEl>
                                          <p:spTgt spid="3">
                                            <p:txEl>
                                              <p:pRg st="4" end="4"/>
                                            </p:txEl>
                                          </p:spTgt>
                                        </p:tgtEl>
                                        <p:attrNameLst>
                                          <p:attrName>ppt_x</p:attrName>
                                        </p:attrNameLst>
                                      </p:cBhvr>
                                    </p:anim>
                                    <p:anim from="0" to="-1.0" calcmode="lin" valueType="num">
                                      <p:cBhvr>
                                        <p:cTn id="40" dur="400" decel="50000" autoRev="1" fill="hold">
                                          <p:stCondLst>
                                            <p:cond delay="1200"/>
                                          </p:stCondLst>
                                        </p:cTn>
                                        <p:tgtEl>
                                          <p:spTgt spid="3">
                                            <p:txEl>
                                              <p:pRg st="4" end="4"/>
                                            </p:txEl>
                                          </p:spTgt>
                                        </p:tgtEl>
                                        <p:attrNameLst>
                                          <p:attrName>xshear</p:attrName>
                                        </p:attrNameLst>
                                      </p:cBhvr>
                                    </p:anim>
                                    <p:animScale>
                                      <p:cBhvr>
                                        <p:cTn id="41" dur="400" decel="100000" autoRev="1" fill="hold">
                                          <p:stCondLst>
                                            <p:cond delay="1200"/>
                                          </p:stCondLst>
                                        </p:cTn>
                                        <p:tgtEl>
                                          <p:spTgt spid="3">
                                            <p:txEl>
                                              <p:pRg st="4" end="4"/>
                                            </p:txEl>
                                          </p:spTgt>
                                        </p:tgtEl>
                                      </p:cBhvr>
                                      <p:from x="100000" y="100000"/>
                                      <p:to x="80000" y="100000"/>
                                    </p:animScale>
                                    <p:anim by="(#ppt_h/3+#ppt_w*0.1)" calcmode="lin" valueType="num">
                                      <p:cBhvr additive="sum">
                                        <p:cTn id="42" dur="400" decel="100000" autoRev="1" fill="hold">
                                          <p:stCondLst>
                                            <p:cond delay="1200"/>
                                          </p:stCondLst>
                                        </p:cTn>
                                        <p:tgtEl>
                                          <p:spTgt spid="3">
                                            <p:txEl>
                                              <p:pRg st="4" end="4"/>
                                            </p:txEl>
                                          </p:spTgt>
                                        </p:tgtEl>
                                        <p:attrNameLst>
                                          <p:attrName>ppt_x</p:attrName>
                                        </p:attrNameLst>
                                      </p:cBhvr>
                                    </p:anim>
                                  </p:childTnLst>
                                </p:cTn>
                              </p:par>
                            </p:childTnLst>
                          </p:cTn>
                        </p:par>
                      </p:childTnLst>
                    </p:cTn>
                  </p:par>
                  <p:par>
                    <p:cTn id="43" fill="hold">
                      <p:stCondLst>
                        <p:cond delay="indefinite"/>
                      </p:stCondLst>
                      <p:childTnLst>
                        <p:par>
                          <p:cTn id="44" fill="hold">
                            <p:stCondLst>
                              <p:cond delay="0"/>
                            </p:stCondLst>
                            <p:childTnLst>
                              <p:par>
                                <p:cTn id="45" presetID="34" presetClass="entr" presetSubtype="0" fill="hold"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 from="(-#ppt_w/2)" to="(#ppt_x)" calcmode="lin" valueType="num">
                                      <p:cBhvr>
                                        <p:cTn id="47" dur="1200" fill="hold">
                                          <p:stCondLst>
                                            <p:cond delay="0"/>
                                          </p:stCondLst>
                                        </p:cTn>
                                        <p:tgtEl>
                                          <p:spTgt spid="3">
                                            <p:txEl>
                                              <p:pRg st="5" end="5"/>
                                            </p:txEl>
                                          </p:spTgt>
                                        </p:tgtEl>
                                        <p:attrNameLst>
                                          <p:attrName>ppt_x</p:attrName>
                                        </p:attrNameLst>
                                      </p:cBhvr>
                                    </p:anim>
                                    <p:anim from="0" to="-1.0" calcmode="lin" valueType="num">
                                      <p:cBhvr>
                                        <p:cTn id="48" dur="400" decel="50000" autoRev="1" fill="hold">
                                          <p:stCondLst>
                                            <p:cond delay="1200"/>
                                          </p:stCondLst>
                                        </p:cTn>
                                        <p:tgtEl>
                                          <p:spTgt spid="3">
                                            <p:txEl>
                                              <p:pRg st="5" end="5"/>
                                            </p:txEl>
                                          </p:spTgt>
                                        </p:tgtEl>
                                        <p:attrNameLst>
                                          <p:attrName>xshear</p:attrName>
                                        </p:attrNameLst>
                                      </p:cBhvr>
                                    </p:anim>
                                    <p:animScale>
                                      <p:cBhvr>
                                        <p:cTn id="49" dur="400" decel="100000" autoRev="1" fill="hold">
                                          <p:stCondLst>
                                            <p:cond delay="1200"/>
                                          </p:stCondLst>
                                        </p:cTn>
                                        <p:tgtEl>
                                          <p:spTgt spid="3">
                                            <p:txEl>
                                              <p:pRg st="5" end="5"/>
                                            </p:txEl>
                                          </p:spTgt>
                                        </p:tgtEl>
                                      </p:cBhvr>
                                      <p:from x="100000" y="100000"/>
                                      <p:to x="80000" y="100000"/>
                                    </p:animScale>
                                    <p:anim by="(#ppt_h/3+#ppt_w*0.1)" calcmode="lin" valueType="num">
                                      <p:cBhvr additive="sum">
                                        <p:cTn id="50" dur="400" decel="100000" autoRev="1" fill="hold">
                                          <p:stCondLst>
                                            <p:cond delay="1200"/>
                                          </p:stCondLst>
                                        </p:cTn>
                                        <p:tgtEl>
                                          <p:spTgt spid="3">
                                            <p:txEl>
                                              <p:pRg st="5" end="5"/>
                                            </p:txEl>
                                          </p:spTgt>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ChangeArrowheads="1"/>
          </p:cNvSpPr>
          <p:nvPr/>
        </p:nvSpPr>
        <p:spPr bwMode="auto">
          <a:xfrm>
            <a:off x="357158" y="98874"/>
            <a:ext cx="8429652" cy="6370975"/>
          </a:xfrm>
          <a:prstGeom prst="rect">
            <a:avLst/>
          </a:prstGeom>
          <a:ln>
            <a:headEnd/>
            <a:tailEnd/>
          </a:ln>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50000"/>
              </a:lnSpc>
              <a:spcBef>
                <a:spcPct val="0"/>
              </a:spcBef>
              <a:spcAft>
                <a:spcPct val="0"/>
              </a:spcAft>
              <a:buClrTx/>
              <a:buSzTx/>
              <a:buFontTx/>
              <a:buNone/>
              <a:tabLst>
                <a:tab pos="1676400" algn="l"/>
              </a:tabLst>
            </a:pPr>
            <a:r>
              <a:rPr kumimoji="0" lang="fa-IR" sz="2800" i="0" u="none" strike="noStrike" normalizeH="0" baseline="0" dirty="0" smtClean="0">
                <a:solidFill>
                  <a:srgbClr val="FF0000"/>
                </a:solidFill>
                <a:latin typeface="Calibri" pitchFamily="34" charset="0"/>
                <a:ea typeface="Calibri" pitchFamily="34" charset="0"/>
                <a:cs typeface="B Jadid" panose="00000700000000000000" pitchFamily="2" charset="-78"/>
              </a:rPr>
              <a:t>چرا ما به جلسات در زندانها و بیمارستانها نیاز داریم</a:t>
            </a:r>
            <a:r>
              <a:rPr kumimoji="0" lang="en-US" sz="2800" i="0" u="none" strike="noStrike" normalizeH="0" baseline="0" dirty="0" smtClean="0">
                <a:solidFill>
                  <a:srgbClr val="FF0000"/>
                </a:solidFill>
                <a:latin typeface="Calibri" pitchFamily="34" charset="0"/>
                <a:ea typeface="Calibri" pitchFamily="34" charset="0"/>
                <a:cs typeface="B Jadid" panose="00000700000000000000" pitchFamily="2" charset="-78"/>
              </a:rPr>
              <a:t>:</a:t>
            </a:r>
            <a:endParaRPr kumimoji="0" lang="en-US" sz="2800" i="0" u="none" strike="noStrike" normalizeH="0" baseline="0" dirty="0" smtClean="0">
              <a:solidFill>
                <a:srgbClr val="FF0000"/>
              </a:solidFill>
              <a:cs typeface="B Jadid" panose="00000700000000000000" pitchFamily="2" charset="-78"/>
            </a:endParaRPr>
          </a:p>
          <a:p>
            <a:pPr marL="0" marR="0" lvl="0" indent="0" algn="justLow" defTabSz="914400" rtl="1" eaLnBrk="0" fontAlgn="base" latinLnBrk="0" hangingPunct="0">
              <a:lnSpc>
                <a:spcPct val="150000"/>
              </a:lnSpc>
              <a:spcBef>
                <a:spcPct val="0"/>
              </a:spcBef>
              <a:spcAft>
                <a:spcPct val="0"/>
              </a:spcAft>
              <a:buClrTx/>
              <a:buSzTx/>
              <a:buFontTx/>
              <a:buNone/>
              <a:tabLst>
                <a:tab pos="1676400" algn="l"/>
              </a:tabLst>
            </a:pPr>
            <a:r>
              <a:rPr kumimoji="0" lang="fa-IR" sz="2400" i="0" u="none" strike="noStrike" normalizeH="0" baseline="0" dirty="0" smtClean="0">
                <a:latin typeface="Calibri" pitchFamily="34" charset="0"/>
                <a:ea typeface="Calibri" pitchFamily="34" charset="0"/>
                <a:cs typeface="B Titr" panose="00000700000000000000" pitchFamily="2" charset="-78"/>
              </a:rPr>
              <a:t>جلسات زندانها و بیمارستانها ، می تواند پیام بهبودی را به معتادانی که دسترسی کامل به جلسات منظم معتادان گمنام ندارند برسانند.</a:t>
            </a:r>
            <a:endParaRPr kumimoji="0" lang="en-US" sz="2400" i="0" u="none" strike="noStrike" normalizeH="0" baseline="0" dirty="0" smtClean="0">
              <a:cs typeface="B Titr" panose="00000700000000000000" pitchFamily="2" charset="-78"/>
            </a:endParaRPr>
          </a:p>
          <a:p>
            <a:pPr marL="0" marR="0" lvl="0" indent="0" algn="justLow" defTabSz="914400" rtl="1" eaLnBrk="0" fontAlgn="base" latinLnBrk="0" hangingPunct="0">
              <a:lnSpc>
                <a:spcPct val="150000"/>
              </a:lnSpc>
              <a:spcBef>
                <a:spcPct val="0"/>
              </a:spcBef>
              <a:spcAft>
                <a:spcPct val="0"/>
              </a:spcAft>
              <a:buClrTx/>
              <a:buSzTx/>
              <a:buFontTx/>
              <a:buNone/>
              <a:tabLst>
                <a:tab pos="1676400" algn="l"/>
              </a:tabLst>
            </a:pPr>
            <a:r>
              <a:rPr kumimoji="0" lang="fa-IR" sz="2800" i="0" u="none" strike="noStrike" normalizeH="0" baseline="0" dirty="0" smtClean="0">
                <a:solidFill>
                  <a:srgbClr val="FF0000"/>
                </a:solidFill>
                <a:latin typeface="Calibri" pitchFamily="34" charset="0"/>
                <a:ea typeface="Calibri" pitchFamily="34" charset="0"/>
                <a:cs typeface="B Jadid" panose="00000700000000000000" pitchFamily="2" charset="-78"/>
              </a:rPr>
              <a:t>توانبخشی ها و کلینیک های سرپایی</a:t>
            </a:r>
            <a:endParaRPr kumimoji="0" lang="en-US" sz="2800" i="0" u="none" strike="noStrike" normalizeH="0" baseline="0" dirty="0" smtClean="0">
              <a:solidFill>
                <a:srgbClr val="FF0000"/>
              </a:solidFill>
              <a:cs typeface="B Jadid" panose="00000700000000000000" pitchFamily="2" charset="-78"/>
            </a:endParaRPr>
          </a:p>
          <a:p>
            <a:pPr algn="justLow" rtl="1" eaLnBrk="0" hangingPunct="0">
              <a:lnSpc>
                <a:spcPct val="150000"/>
              </a:lnSpc>
              <a:tabLst>
                <a:tab pos="1676400" algn="l"/>
              </a:tabLst>
            </a:pPr>
            <a:r>
              <a:rPr lang="fa-IR" sz="2400" dirty="0">
                <a:latin typeface="Calibri" pitchFamily="34" charset="0"/>
                <a:ea typeface="Calibri" pitchFamily="34" charset="0"/>
                <a:cs typeface="B Titr" panose="00000700000000000000" pitchFamily="2" charset="-78"/>
              </a:rPr>
              <a:t>سنجش عضویت خدمات جهانی انجمن معتادان گمنام در سال 2007 اعلام میدارد که بیش از 40 % اعضا جلسات ما را از طریق تشویق و حمایت مراکز درمانی اعتیاد یافته اند . ایجاد و نگهداری روابط با مراکز درمانی می تواند راهی اطمینان بخش برای رسیدن پیام ما به معتادان باشد . حرفه ای های درمان ممکن است هم اکنون با برنامه ما آشنا باشند اما ما می خواهیم سطح دانش آنها را از طریق پیام رسانی ، نشریات و کتابچه راهنمای جلسات بالا ببریم.</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7409">
                                            <p:txEl>
                                              <p:pRg st="0" end="0"/>
                                            </p:txEl>
                                          </p:spTgt>
                                        </p:tgtEl>
                                        <p:attrNameLst>
                                          <p:attrName>style.visibility</p:attrName>
                                        </p:attrNameLst>
                                      </p:cBhvr>
                                      <p:to>
                                        <p:strVal val="visible"/>
                                      </p:to>
                                    </p:set>
                                    <p:animEffect transition="in" filter="dissolve">
                                      <p:cBhvr>
                                        <p:cTn id="7" dur="500"/>
                                        <p:tgtEl>
                                          <p:spTgt spid="17409">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17409">
                                            <p:txEl>
                                              <p:pRg st="1" end="1"/>
                                            </p:txEl>
                                          </p:spTgt>
                                        </p:tgtEl>
                                        <p:attrNameLst>
                                          <p:attrName>style.visibility</p:attrName>
                                        </p:attrNameLst>
                                      </p:cBhvr>
                                      <p:to>
                                        <p:strVal val="visible"/>
                                      </p:to>
                                    </p:set>
                                    <p:animEffect transition="in" filter="dissolve">
                                      <p:cBhvr>
                                        <p:cTn id="10" dur="500"/>
                                        <p:tgtEl>
                                          <p:spTgt spid="17409">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nodeType="clickEffect">
                                  <p:stCondLst>
                                    <p:cond delay="0"/>
                                  </p:stCondLst>
                                  <p:childTnLst>
                                    <p:set>
                                      <p:cBhvr>
                                        <p:cTn id="14" dur="1" fill="hold">
                                          <p:stCondLst>
                                            <p:cond delay="0"/>
                                          </p:stCondLst>
                                        </p:cTn>
                                        <p:tgtEl>
                                          <p:spTgt spid="17409">
                                            <p:txEl>
                                              <p:pRg st="2" end="2"/>
                                            </p:txEl>
                                          </p:spTgt>
                                        </p:tgtEl>
                                        <p:attrNameLst>
                                          <p:attrName>style.visibility</p:attrName>
                                        </p:attrNameLst>
                                      </p:cBhvr>
                                      <p:to>
                                        <p:strVal val="visible"/>
                                      </p:to>
                                    </p:set>
                                    <p:animEffect transition="in" filter="dissolve">
                                      <p:cBhvr>
                                        <p:cTn id="15" dur="500"/>
                                        <p:tgtEl>
                                          <p:spTgt spid="17409">
                                            <p:txEl>
                                              <p:pRg st="2" end="2"/>
                                            </p:txEl>
                                          </p:spTgt>
                                        </p:tgtEl>
                                      </p:cBhvr>
                                    </p:animEffect>
                                  </p:childTnLst>
                                </p:cTn>
                              </p:par>
                              <p:par>
                                <p:cTn id="16" presetID="9" presetClass="entr" presetSubtype="0" fill="hold" nodeType="withEffect">
                                  <p:stCondLst>
                                    <p:cond delay="0"/>
                                  </p:stCondLst>
                                  <p:childTnLst>
                                    <p:set>
                                      <p:cBhvr>
                                        <p:cTn id="17" dur="1" fill="hold">
                                          <p:stCondLst>
                                            <p:cond delay="0"/>
                                          </p:stCondLst>
                                        </p:cTn>
                                        <p:tgtEl>
                                          <p:spTgt spid="17409">
                                            <p:txEl>
                                              <p:pRg st="3" end="3"/>
                                            </p:txEl>
                                          </p:spTgt>
                                        </p:tgtEl>
                                        <p:attrNameLst>
                                          <p:attrName>style.visibility</p:attrName>
                                        </p:attrNameLst>
                                      </p:cBhvr>
                                      <p:to>
                                        <p:strVal val="visible"/>
                                      </p:to>
                                    </p:set>
                                    <p:animEffect transition="in" filter="dissolve">
                                      <p:cBhvr>
                                        <p:cTn id="18" dur="500"/>
                                        <p:tgtEl>
                                          <p:spTgt spid="1740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6390" name="Rectangle 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6392" name="Rectangle 8"/>
          <p:cNvSpPr>
            <a:spLocks noChangeArrowheads="1"/>
          </p:cNvSpPr>
          <p:nvPr/>
        </p:nvSpPr>
        <p:spPr bwMode="auto">
          <a:xfrm>
            <a:off x="142876" y="714356"/>
            <a:ext cx="8786842" cy="523220"/>
          </a:xfrm>
          <a:prstGeom prst="rect">
            <a:avLst/>
          </a:prstGeom>
          <a:ln>
            <a:headEnd/>
            <a:tailEnd/>
          </a:ln>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2800" i="0" u="none" strike="noStrike" normalizeH="0" baseline="0" dirty="0" smtClean="0">
                <a:solidFill>
                  <a:srgbClr val="FF0000"/>
                </a:solidFill>
                <a:latin typeface="Calibri" pitchFamily="34" charset="0"/>
                <a:ea typeface="Calibri" pitchFamily="34" charset="0"/>
                <a:cs typeface="B Jadid" panose="00000700000000000000" pitchFamily="2" charset="-78"/>
              </a:rPr>
              <a:t> </a:t>
            </a:r>
            <a:r>
              <a:rPr kumimoji="0" lang="ar-SA" sz="2800" i="0" u="none" strike="noStrike" normalizeH="0" baseline="0" dirty="0" smtClean="0">
                <a:solidFill>
                  <a:srgbClr val="FF0000"/>
                </a:solidFill>
                <a:latin typeface="Calibri" pitchFamily="34" charset="0"/>
                <a:ea typeface="Calibri" pitchFamily="34" charset="0"/>
                <a:cs typeface="B Jadid" panose="00000700000000000000" pitchFamily="2" charset="-78"/>
              </a:rPr>
              <a:t>آشنایی با مراکز دارو درمانی</a:t>
            </a:r>
            <a:r>
              <a:rPr kumimoji="0" lang="fa-IR" sz="2800" i="0" u="none" strike="noStrike" normalizeH="0" baseline="0" dirty="0" smtClean="0">
                <a:solidFill>
                  <a:srgbClr val="FF0000"/>
                </a:solidFill>
                <a:latin typeface="Calibri" pitchFamily="34" charset="0"/>
                <a:ea typeface="Calibri" pitchFamily="34" charset="0"/>
                <a:cs typeface="B Jadid" panose="00000700000000000000" pitchFamily="2" charset="-78"/>
              </a:rPr>
              <a:t> و معرفی</a:t>
            </a:r>
            <a:r>
              <a:rPr kumimoji="0" lang="fa-IR" sz="2800" i="0" u="none" strike="noStrike" normalizeH="0" dirty="0" smtClean="0">
                <a:solidFill>
                  <a:srgbClr val="FF0000"/>
                </a:solidFill>
                <a:latin typeface="Calibri" pitchFamily="34" charset="0"/>
                <a:ea typeface="Calibri" pitchFamily="34" charset="0"/>
                <a:cs typeface="B Jadid" panose="00000700000000000000" pitchFamily="2" charset="-78"/>
              </a:rPr>
              <a:t> مراکز</a:t>
            </a:r>
            <a:r>
              <a:rPr kumimoji="0" lang="ar-SA" sz="2800" i="0" u="none" strike="noStrike" normalizeH="0" baseline="0" dirty="0" smtClean="0">
                <a:solidFill>
                  <a:srgbClr val="FF0000"/>
                </a:solidFill>
                <a:latin typeface="Calibri" pitchFamily="34" charset="0"/>
                <a:ea typeface="Calibri" pitchFamily="34" charset="0"/>
                <a:cs typeface="B Jadid" panose="00000700000000000000" pitchFamily="2" charset="-78"/>
              </a:rPr>
              <a:t> </a:t>
            </a:r>
            <a:endParaRPr kumimoji="0" lang="en-US" sz="2800" i="0" u="none" strike="noStrike" normalizeH="0" baseline="0" dirty="0" smtClean="0">
              <a:solidFill>
                <a:srgbClr val="FF0000"/>
              </a:solidFill>
              <a:cs typeface="B Jadid" panose="00000700000000000000" pitchFamily="2" charset="-78"/>
            </a:endParaRPr>
          </a:p>
        </p:txBody>
      </p:sp>
      <p:sp>
        <p:nvSpPr>
          <p:cNvPr id="16393" name="Rectangle 9"/>
          <p:cNvSpPr>
            <a:spLocks noChangeArrowheads="1"/>
          </p:cNvSpPr>
          <p:nvPr/>
        </p:nvSpPr>
        <p:spPr bwMode="auto">
          <a:xfrm>
            <a:off x="0" y="2571744"/>
            <a:ext cx="9144000" cy="332398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200000"/>
              </a:lnSpc>
              <a:spcBef>
                <a:spcPct val="0"/>
              </a:spcBef>
              <a:spcAft>
                <a:spcPct val="0"/>
              </a:spcAft>
              <a:buClrTx/>
              <a:buSzTx/>
              <a:buFontTx/>
              <a:buNone/>
              <a:tabLst/>
            </a:pPr>
            <a:r>
              <a:rPr kumimoji="0" lang="ar-SA" sz="2000" b="1" i="0" u="none" strike="noStrike" cap="none" normalizeH="0" baseline="0" dirty="0" smtClean="0">
                <a:ln>
                  <a:noFill/>
                </a:ln>
                <a:solidFill>
                  <a:schemeClr val="tx1"/>
                </a:solidFill>
                <a:effectLst>
                  <a:glow rad="139700">
                    <a:schemeClr val="accent4">
                      <a:satMod val="175000"/>
                      <a:alpha val="40000"/>
                    </a:schemeClr>
                  </a:glow>
                </a:effectLst>
                <a:latin typeface="Calibri" pitchFamily="34" charset="0"/>
                <a:ea typeface="Calibri" pitchFamily="34" charset="0"/>
                <a:cs typeface="B Titr" pitchFamily="2" charset="-78"/>
              </a:rPr>
              <a:t>مراکز و بخشهای اعصاب و روان</a:t>
            </a:r>
            <a:endParaRPr kumimoji="0" lang="en-US" sz="2000" b="0" i="0" u="none" strike="noStrike" cap="none" normalizeH="0" baseline="0" dirty="0" smtClean="0">
              <a:ln>
                <a:noFill/>
              </a:ln>
              <a:solidFill>
                <a:schemeClr val="tx1"/>
              </a:solidFill>
              <a:effectLst>
                <a:glow rad="139700">
                  <a:schemeClr val="accent4">
                    <a:satMod val="175000"/>
                    <a:alpha val="40000"/>
                  </a:schemeClr>
                </a:glow>
              </a:effectLst>
              <a:latin typeface="Arial" pitchFamily="34" charset="0"/>
              <a:cs typeface="Arial" pitchFamily="34" charset="0"/>
            </a:endParaRPr>
          </a:p>
          <a:p>
            <a:pPr marL="0" marR="0" lvl="0" indent="0" algn="ctr" defTabSz="914400" rtl="0" eaLnBrk="0" fontAlgn="base" latinLnBrk="0" hangingPunct="0">
              <a:lnSpc>
                <a:spcPct val="200000"/>
              </a:lnSpc>
              <a:spcBef>
                <a:spcPct val="0"/>
              </a:spcBef>
              <a:spcAft>
                <a:spcPct val="0"/>
              </a:spcAft>
              <a:buClrTx/>
              <a:buSzTx/>
              <a:buFontTx/>
              <a:buNone/>
              <a:tabLst/>
            </a:pPr>
            <a:r>
              <a:rPr kumimoji="0" lang="ar-SA" sz="2000" b="1" i="0" u="none" strike="noStrike" cap="none" normalizeH="0" baseline="0" dirty="0" smtClean="0">
                <a:ln>
                  <a:noFill/>
                </a:ln>
                <a:solidFill>
                  <a:schemeClr val="tx1"/>
                </a:solidFill>
                <a:effectLst>
                  <a:glow rad="139700">
                    <a:schemeClr val="accent6">
                      <a:satMod val="175000"/>
                      <a:alpha val="40000"/>
                    </a:schemeClr>
                  </a:glow>
                </a:effectLst>
                <a:latin typeface="Calibri" pitchFamily="34" charset="0"/>
                <a:ea typeface="Calibri" pitchFamily="34" charset="0"/>
                <a:cs typeface="B Titr" pitchFamily="2" charset="-78"/>
              </a:rPr>
              <a:t>مراکز مشاوره رفتاری</a:t>
            </a:r>
            <a:endParaRPr kumimoji="0" lang="fa-IR" sz="2000" b="1" i="0" u="none" strike="noStrike" cap="none" normalizeH="0" baseline="0" dirty="0" smtClean="0">
              <a:ln>
                <a:noFill/>
              </a:ln>
              <a:solidFill>
                <a:schemeClr val="tx1"/>
              </a:solidFill>
              <a:effectLst>
                <a:glow rad="139700">
                  <a:schemeClr val="accent6">
                    <a:satMod val="175000"/>
                    <a:alpha val="40000"/>
                  </a:schemeClr>
                </a:glow>
              </a:effectLst>
              <a:latin typeface="Calibri" pitchFamily="34" charset="0"/>
              <a:ea typeface="Calibri" pitchFamily="34" charset="0"/>
              <a:cs typeface="B Titr" pitchFamily="2" charset="-78"/>
            </a:endParaRPr>
          </a:p>
          <a:p>
            <a:pPr lvl="0" algn="ctr" eaLnBrk="0" hangingPunct="0">
              <a:lnSpc>
                <a:spcPct val="200000"/>
              </a:lnSpc>
            </a:pPr>
            <a:r>
              <a:rPr kumimoji="0" lang="en-US" sz="2000" b="1" i="0" u="none" strike="noStrike" cap="none" normalizeH="0" baseline="0" dirty="0" smtClean="0">
                <a:ln>
                  <a:noFill/>
                </a:ln>
                <a:solidFill>
                  <a:schemeClr val="tx1"/>
                </a:solidFill>
                <a:effectLst>
                  <a:glow rad="139700">
                    <a:schemeClr val="accent4">
                      <a:satMod val="175000"/>
                      <a:alpha val="40000"/>
                    </a:schemeClr>
                  </a:glow>
                </a:effectLst>
                <a:latin typeface="Calibri" pitchFamily="34" charset="0"/>
                <a:ea typeface="Calibri" pitchFamily="34" charset="0"/>
                <a:cs typeface="B Titr" pitchFamily="2" charset="-78"/>
              </a:rPr>
              <a:t> </a:t>
            </a:r>
            <a:r>
              <a:rPr lang="en-US" sz="2000" b="1" dirty="0" smtClean="0">
                <a:effectLst>
                  <a:glow rad="228600">
                    <a:schemeClr val="accent2">
                      <a:satMod val="175000"/>
                      <a:alpha val="40000"/>
                    </a:schemeClr>
                  </a:glow>
                </a:effectLst>
                <a:latin typeface="Calibri" pitchFamily="34" charset="0"/>
                <a:ea typeface="Calibri" pitchFamily="34" charset="0"/>
                <a:cs typeface="B Titr" pitchFamily="2" charset="-78"/>
              </a:rPr>
              <a:t>DIC</a:t>
            </a:r>
            <a:r>
              <a:rPr kumimoji="0" lang="en-US" sz="2000" b="1" i="0" u="none" strike="noStrike" cap="none" normalizeH="0" baseline="0" dirty="0" smtClean="0">
                <a:ln>
                  <a:noFill/>
                </a:ln>
                <a:solidFill>
                  <a:schemeClr val="tx1"/>
                </a:solidFill>
                <a:effectLst>
                  <a:glow rad="228600">
                    <a:schemeClr val="accent2">
                      <a:satMod val="175000"/>
                      <a:alpha val="40000"/>
                    </a:schemeClr>
                  </a:glow>
                </a:effectLst>
                <a:latin typeface="Calibri" pitchFamily="34" charset="0"/>
                <a:ea typeface="Calibri" pitchFamily="34" charset="0"/>
                <a:cs typeface="B Titr" pitchFamily="2" charset="-78"/>
              </a:rPr>
              <a:t> </a:t>
            </a:r>
            <a:r>
              <a:rPr kumimoji="0" lang="ar-SA" sz="2000" b="1" i="0" u="none" strike="noStrike" cap="none" normalizeH="0" baseline="0" dirty="0" smtClean="0">
                <a:ln>
                  <a:noFill/>
                </a:ln>
                <a:solidFill>
                  <a:schemeClr val="tx1"/>
                </a:solidFill>
                <a:effectLst>
                  <a:glow rad="228600">
                    <a:schemeClr val="accent2">
                      <a:satMod val="175000"/>
                      <a:alpha val="40000"/>
                    </a:schemeClr>
                  </a:glow>
                </a:effectLst>
                <a:latin typeface="Calibri" pitchFamily="34" charset="0"/>
                <a:ea typeface="Calibri" pitchFamily="34" charset="0"/>
                <a:cs typeface="B Titr" pitchFamily="2" charset="-78"/>
              </a:rPr>
              <a:t>مراکز گذری</a:t>
            </a:r>
            <a:endParaRPr kumimoji="0" lang="en-US" sz="2000" b="0" i="0" u="none" strike="noStrike" cap="none" normalizeH="0" baseline="0" dirty="0" smtClean="0">
              <a:ln>
                <a:noFill/>
              </a:ln>
              <a:solidFill>
                <a:schemeClr val="tx1"/>
              </a:solidFill>
              <a:effectLst>
                <a:glow rad="228600">
                  <a:schemeClr val="accent2">
                    <a:satMod val="175000"/>
                    <a:alpha val="40000"/>
                  </a:schemeClr>
                </a:glow>
              </a:effectLst>
              <a:latin typeface="Arial" pitchFamily="34" charset="0"/>
              <a:cs typeface="Arial" pitchFamily="34" charset="0"/>
            </a:endParaRPr>
          </a:p>
          <a:p>
            <a:pPr algn="ctr" eaLnBrk="0" hangingPunct="0">
              <a:lnSpc>
                <a:spcPct val="200000"/>
              </a:lnSpc>
            </a:pPr>
            <a:r>
              <a:rPr lang="en-US" sz="2000" b="1" dirty="0" smtClean="0">
                <a:effectLst>
                  <a:glow rad="228600">
                    <a:schemeClr val="accent3">
                      <a:satMod val="175000"/>
                      <a:alpha val="40000"/>
                    </a:schemeClr>
                  </a:glow>
                </a:effectLst>
                <a:latin typeface="Calibri" pitchFamily="34" charset="0"/>
                <a:ea typeface="Calibri" pitchFamily="34" charset="0"/>
                <a:cs typeface="B Titr" pitchFamily="2" charset="-78"/>
              </a:rPr>
              <a:t>BMT   </a:t>
            </a:r>
            <a:r>
              <a:rPr lang="en-US" sz="2000" b="1" u="sng" dirty="0" err="1" smtClean="0">
                <a:effectLst>
                  <a:glow rad="228600">
                    <a:schemeClr val="accent3">
                      <a:satMod val="175000"/>
                      <a:alpha val="40000"/>
                    </a:schemeClr>
                  </a:glow>
                </a:effectLst>
                <a:latin typeface="Calibri" pitchFamily="34" charset="0"/>
                <a:ea typeface="Calibri" pitchFamily="34" charset="0"/>
                <a:cs typeface="B Titr" pitchFamily="2" charset="-78"/>
              </a:rPr>
              <a:t>Buprenerphine</a:t>
            </a:r>
            <a:r>
              <a:rPr lang="en-US" sz="2000" b="1" u="sng" dirty="0" smtClean="0">
                <a:effectLst>
                  <a:glow rad="228600">
                    <a:schemeClr val="accent3">
                      <a:satMod val="175000"/>
                      <a:alpha val="40000"/>
                    </a:schemeClr>
                  </a:glow>
                </a:effectLst>
                <a:latin typeface="Calibri" pitchFamily="34" charset="0"/>
                <a:ea typeface="Calibri" pitchFamily="34" charset="0"/>
                <a:cs typeface="B Titr" pitchFamily="2" charset="-78"/>
              </a:rPr>
              <a:t> </a:t>
            </a:r>
            <a:r>
              <a:rPr lang="en-US" sz="2000" b="1" u="sng" dirty="0" err="1" smtClean="0">
                <a:effectLst>
                  <a:glow rad="228600">
                    <a:schemeClr val="accent3">
                      <a:satMod val="175000"/>
                      <a:alpha val="40000"/>
                    </a:schemeClr>
                  </a:glow>
                </a:effectLst>
                <a:latin typeface="Calibri" pitchFamily="34" charset="0"/>
                <a:ea typeface="Calibri" pitchFamily="34" charset="0"/>
                <a:cs typeface="B Titr" pitchFamily="2" charset="-78"/>
              </a:rPr>
              <a:t>maintrance</a:t>
            </a:r>
            <a:r>
              <a:rPr lang="en-US" sz="2000" b="1" u="sng" dirty="0" smtClean="0">
                <a:effectLst>
                  <a:glow rad="228600">
                    <a:schemeClr val="accent3">
                      <a:satMod val="175000"/>
                      <a:alpha val="40000"/>
                    </a:schemeClr>
                  </a:glow>
                </a:effectLst>
                <a:latin typeface="Calibri" pitchFamily="34" charset="0"/>
                <a:ea typeface="Calibri" pitchFamily="34" charset="0"/>
                <a:cs typeface="B Titr" pitchFamily="2" charset="-78"/>
              </a:rPr>
              <a:t> </a:t>
            </a:r>
            <a:r>
              <a:rPr lang="en-US" sz="2000" b="1" dirty="0" smtClean="0">
                <a:effectLst>
                  <a:glow rad="228600">
                    <a:schemeClr val="accent3">
                      <a:satMod val="175000"/>
                      <a:alpha val="40000"/>
                    </a:schemeClr>
                  </a:glow>
                </a:effectLst>
                <a:latin typeface="Calibri" pitchFamily="34" charset="0"/>
                <a:ea typeface="Calibri" pitchFamily="34" charset="0"/>
                <a:cs typeface="B Titr" pitchFamily="2" charset="-78"/>
              </a:rPr>
              <a:t>therapy      </a:t>
            </a:r>
            <a:r>
              <a:rPr lang="fa-IR" sz="2000" b="1" dirty="0" smtClean="0">
                <a:effectLst>
                  <a:glow rad="228600">
                    <a:schemeClr val="accent3">
                      <a:satMod val="175000"/>
                      <a:alpha val="40000"/>
                    </a:schemeClr>
                  </a:glow>
                </a:effectLst>
                <a:latin typeface="Calibri" pitchFamily="34" charset="0"/>
                <a:ea typeface="Calibri" pitchFamily="34" charset="0"/>
                <a:cs typeface="B Titr" pitchFamily="2" charset="-78"/>
              </a:rPr>
              <a:t>   </a:t>
            </a:r>
            <a:r>
              <a:rPr lang="ar-SA" sz="2000" b="1" dirty="0" smtClean="0">
                <a:effectLst>
                  <a:glow rad="228600">
                    <a:schemeClr val="accent3">
                      <a:satMod val="175000"/>
                      <a:alpha val="40000"/>
                    </a:schemeClr>
                  </a:glow>
                </a:effectLst>
                <a:latin typeface="Calibri" pitchFamily="34" charset="0"/>
                <a:ea typeface="Calibri" pitchFamily="34" charset="0"/>
                <a:cs typeface="B Titr" pitchFamily="2" charset="-78"/>
              </a:rPr>
              <a:t> درمان نگهدارنده با بوپرنورفین</a:t>
            </a:r>
            <a:r>
              <a:rPr lang="en-US" sz="2000" b="1" dirty="0" smtClean="0">
                <a:effectLst>
                  <a:glow rad="228600">
                    <a:schemeClr val="accent3">
                      <a:satMod val="175000"/>
                      <a:alpha val="40000"/>
                    </a:schemeClr>
                  </a:glow>
                </a:effectLst>
                <a:latin typeface="Calibri" pitchFamily="34" charset="0"/>
                <a:ea typeface="Calibri" pitchFamily="34" charset="0"/>
                <a:cs typeface="B Titr" pitchFamily="2" charset="-78"/>
              </a:rPr>
              <a:t>    </a:t>
            </a:r>
            <a:endParaRPr lang="fa-IR" sz="2000" b="1" dirty="0" smtClean="0">
              <a:effectLst>
                <a:glow rad="228600">
                  <a:schemeClr val="accent3">
                    <a:satMod val="175000"/>
                    <a:alpha val="40000"/>
                  </a:schemeClr>
                </a:glow>
              </a:effectLst>
              <a:latin typeface="Calibri" pitchFamily="34" charset="0"/>
              <a:ea typeface="Calibri" pitchFamily="34" charset="0"/>
              <a:cs typeface="B Titr" pitchFamily="2" charset="-78"/>
            </a:endParaRPr>
          </a:p>
          <a:p>
            <a:pPr algn="ctr" eaLnBrk="0" hangingPunct="0">
              <a:lnSpc>
                <a:spcPct val="250000"/>
              </a:lnSpc>
            </a:pPr>
            <a:r>
              <a:rPr kumimoji="0" lang="en-US" sz="2000" b="1" i="0" u="none" strike="noStrike" cap="none" normalizeH="0" baseline="0" dirty="0" smtClean="0">
                <a:ln>
                  <a:noFill/>
                </a:ln>
                <a:solidFill>
                  <a:schemeClr val="tx1"/>
                </a:solidFill>
                <a:effectLst>
                  <a:glow rad="228600">
                    <a:schemeClr val="accent5">
                      <a:satMod val="175000"/>
                      <a:alpha val="40000"/>
                    </a:schemeClr>
                  </a:glow>
                </a:effectLst>
                <a:latin typeface="Calibri" pitchFamily="34" charset="0"/>
                <a:ea typeface="Calibri" pitchFamily="34" charset="0"/>
                <a:cs typeface="B Titr" pitchFamily="2" charset="-78"/>
              </a:rPr>
              <a:t>MMT      </a:t>
            </a:r>
            <a:r>
              <a:rPr kumimoji="0" lang="en-US" sz="2000" b="1" i="0" u="none" strike="noStrike" cap="none" normalizeH="0" baseline="0" dirty="0" err="1" smtClean="0">
                <a:ln>
                  <a:noFill/>
                </a:ln>
                <a:solidFill>
                  <a:schemeClr val="tx1"/>
                </a:solidFill>
                <a:effectLst>
                  <a:glow rad="228600">
                    <a:schemeClr val="accent5">
                      <a:satMod val="175000"/>
                      <a:alpha val="40000"/>
                    </a:schemeClr>
                  </a:glow>
                </a:effectLst>
                <a:latin typeface="Calibri" pitchFamily="34" charset="0"/>
                <a:ea typeface="Calibri" pitchFamily="34" charset="0"/>
                <a:cs typeface="B Titr" pitchFamily="2" charset="-78"/>
              </a:rPr>
              <a:t>Metadone</a:t>
            </a:r>
            <a:r>
              <a:rPr kumimoji="0" lang="en-US" sz="2000" b="1" i="0" u="none" strike="noStrike" cap="none" normalizeH="0" baseline="0" dirty="0" smtClean="0">
                <a:ln>
                  <a:noFill/>
                </a:ln>
                <a:solidFill>
                  <a:schemeClr val="tx1"/>
                </a:solidFill>
                <a:effectLst>
                  <a:glow rad="228600">
                    <a:schemeClr val="accent5">
                      <a:satMod val="175000"/>
                      <a:alpha val="40000"/>
                    </a:schemeClr>
                  </a:glow>
                </a:effectLst>
                <a:latin typeface="Calibri" pitchFamily="34" charset="0"/>
                <a:ea typeface="Calibri" pitchFamily="34" charset="0"/>
                <a:cs typeface="B Titr" pitchFamily="2" charset="-78"/>
              </a:rPr>
              <a:t> </a:t>
            </a:r>
            <a:r>
              <a:rPr kumimoji="0" lang="en-US" sz="2000" b="1" i="0" u="none" strike="noStrike" cap="none" normalizeH="0" baseline="0" dirty="0" err="1" smtClean="0">
                <a:ln>
                  <a:noFill/>
                </a:ln>
                <a:solidFill>
                  <a:schemeClr val="tx1"/>
                </a:solidFill>
                <a:effectLst>
                  <a:glow rad="228600">
                    <a:schemeClr val="accent5">
                      <a:satMod val="175000"/>
                      <a:alpha val="40000"/>
                    </a:schemeClr>
                  </a:glow>
                </a:effectLst>
                <a:latin typeface="Calibri" pitchFamily="34" charset="0"/>
                <a:ea typeface="Calibri" pitchFamily="34" charset="0"/>
                <a:cs typeface="B Titr" pitchFamily="2" charset="-78"/>
              </a:rPr>
              <a:t>maintrnance</a:t>
            </a:r>
            <a:r>
              <a:rPr kumimoji="0" lang="en-US" sz="2000" b="1" i="0" u="none" strike="noStrike" cap="none" normalizeH="0" baseline="0" dirty="0" smtClean="0">
                <a:ln>
                  <a:noFill/>
                </a:ln>
                <a:solidFill>
                  <a:schemeClr val="tx1"/>
                </a:solidFill>
                <a:effectLst>
                  <a:glow rad="228600">
                    <a:schemeClr val="accent5">
                      <a:satMod val="175000"/>
                      <a:alpha val="40000"/>
                    </a:schemeClr>
                  </a:glow>
                </a:effectLst>
                <a:latin typeface="Calibri" pitchFamily="34" charset="0"/>
                <a:ea typeface="Calibri" pitchFamily="34" charset="0"/>
                <a:cs typeface="B Titr" pitchFamily="2" charset="-78"/>
              </a:rPr>
              <a:t> therapy             </a:t>
            </a:r>
            <a:r>
              <a:rPr kumimoji="0" lang="fa-IR" sz="2000" b="1" i="0" u="none" strike="noStrike" cap="none" normalizeH="0" baseline="0" dirty="0" smtClean="0">
                <a:ln>
                  <a:noFill/>
                </a:ln>
                <a:solidFill>
                  <a:schemeClr val="tx1"/>
                </a:solidFill>
                <a:effectLst>
                  <a:glow rad="228600">
                    <a:schemeClr val="accent5">
                      <a:satMod val="175000"/>
                      <a:alpha val="40000"/>
                    </a:schemeClr>
                  </a:glow>
                </a:effectLst>
                <a:latin typeface="Calibri" pitchFamily="34" charset="0"/>
                <a:ea typeface="Calibri" pitchFamily="34" charset="0"/>
                <a:cs typeface="B Titr" pitchFamily="2" charset="-78"/>
              </a:rPr>
              <a:t> </a:t>
            </a:r>
            <a:r>
              <a:rPr lang="ar-SA" sz="2000" b="1" dirty="0" smtClean="0">
                <a:effectLst>
                  <a:glow rad="228600">
                    <a:schemeClr val="accent5">
                      <a:satMod val="175000"/>
                      <a:alpha val="40000"/>
                    </a:schemeClr>
                  </a:glow>
                </a:effectLst>
                <a:latin typeface="Calibri" pitchFamily="34" charset="0"/>
                <a:ea typeface="Calibri" pitchFamily="34" charset="0"/>
                <a:cs typeface="B Titr" pitchFamily="2" charset="-78"/>
              </a:rPr>
              <a:t>درمان نگهدارنده با متادو</a:t>
            </a:r>
            <a:r>
              <a:rPr lang="fa-IR" sz="2000" b="1" dirty="0" smtClean="0">
                <a:effectLst>
                  <a:glow rad="228600">
                    <a:schemeClr val="accent5">
                      <a:satMod val="175000"/>
                      <a:alpha val="40000"/>
                    </a:schemeClr>
                  </a:glow>
                </a:effectLst>
                <a:latin typeface="Calibri" pitchFamily="34" charset="0"/>
                <a:ea typeface="Calibri" pitchFamily="34" charset="0"/>
                <a:cs typeface="B Titr" pitchFamily="2" charset="-78"/>
              </a:rPr>
              <a:t>ن</a:t>
            </a:r>
            <a:endParaRPr kumimoji="0" lang="en-US" sz="2000" b="0" i="0" u="none" strike="noStrike" cap="none" normalizeH="0" baseline="0" dirty="0" smtClean="0">
              <a:ln>
                <a:noFill/>
              </a:ln>
              <a:solidFill>
                <a:schemeClr val="tx1"/>
              </a:solidFill>
              <a:effectLst>
                <a:glow rad="228600">
                  <a:schemeClr val="accent5">
                    <a:satMod val="175000"/>
                    <a:alpha val="40000"/>
                  </a:schemeClr>
                </a:glow>
              </a:effectLst>
              <a:latin typeface="Arial" pitchFamily="34" charset="0"/>
              <a:cs typeface="Arial" pitchFamily="34" charset="0"/>
            </a:endParaRPr>
          </a:p>
        </p:txBody>
      </p:sp>
      <p:sp>
        <p:nvSpPr>
          <p:cNvPr id="9" name="Down Arrow 8"/>
          <p:cNvSpPr/>
          <p:nvPr/>
        </p:nvSpPr>
        <p:spPr>
          <a:xfrm>
            <a:off x="4143372" y="1428736"/>
            <a:ext cx="785818" cy="92869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glow rad="139700">
                  <a:schemeClr val="accent2">
                    <a:satMod val="175000"/>
                    <a:alpha val="40000"/>
                  </a:schemeClr>
                </a:glo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nodeType="clickEffect">
                                  <p:stCondLst>
                                    <p:cond delay="0"/>
                                  </p:stCondLst>
                                  <p:iterate type="lt">
                                    <p:tmPct val="10000"/>
                                  </p:iterate>
                                  <p:childTnLst>
                                    <p:set>
                                      <p:cBhvr>
                                        <p:cTn id="6" dur="1" fill="hold">
                                          <p:stCondLst>
                                            <p:cond delay="0"/>
                                          </p:stCondLst>
                                        </p:cTn>
                                        <p:tgtEl>
                                          <p:spTgt spid="16392">
                                            <p:txEl>
                                              <p:pRg st="0" end="0"/>
                                            </p:txEl>
                                          </p:spTgt>
                                        </p:tgtEl>
                                        <p:attrNameLst>
                                          <p:attrName>style.visibility</p:attrName>
                                        </p:attrNameLst>
                                      </p:cBhvr>
                                      <p:to>
                                        <p:strVal val="visible"/>
                                      </p:to>
                                    </p:set>
                                    <p:animEffect transition="in" filter="fade">
                                      <p:cBhvr>
                                        <p:cTn id="7" dur="1000"/>
                                        <p:tgtEl>
                                          <p:spTgt spid="16392">
                                            <p:txEl>
                                              <p:pRg st="0" end="0"/>
                                            </p:txEl>
                                          </p:spTgt>
                                        </p:tgtEl>
                                      </p:cBhvr>
                                    </p:animEffect>
                                    <p:anim calcmode="lin" valueType="num">
                                      <p:cBhvr>
                                        <p:cTn id="8" dur="1000" fill="hold"/>
                                        <p:tgtEl>
                                          <p:spTgt spid="16392">
                                            <p:txEl>
                                              <p:pRg st="0" end="0"/>
                                            </p:txEl>
                                          </p:spTgt>
                                        </p:tgtEl>
                                        <p:attrNameLst>
                                          <p:attrName>ppt_x</p:attrName>
                                        </p:attrNameLst>
                                      </p:cBhvr>
                                      <p:tavLst>
                                        <p:tav tm="0">
                                          <p:val>
                                            <p:strVal val="#ppt_x-.1"/>
                                          </p:val>
                                        </p:tav>
                                        <p:tav tm="100000">
                                          <p:val>
                                            <p:strVal val="#ppt_x"/>
                                          </p:val>
                                        </p:tav>
                                      </p:tavLst>
                                    </p:anim>
                                    <p:anim calcmode="lin" valueType="num">
                                      <p:cBhvr>
                                        <p:cTn id="9" dur="1000" fill="hold"/>
                                        <p:tgtEl>
                                          <p:spTgt spid="16392">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grpId="0" nodeType="clickEffect">
                                  <p:stCondLst>
                                    <p:cond delay="0"/>
                                  </p:stCondLst>
                                  <p:iterate type="lt">
                                    <p:tmPct val="5000"/>
                                  </p:iterate>
                                  <p:childTnLst>
                                    <p:set>
                                      <p:cBhvr>
                                        <p:cTn id="13" dur="1" fill="hold">
                                          <p:stCondLst>
                                            <p:cond delay="0"/>
                                          </p:stCondLst>
                                        </p:cTn>
                                        <p:tgtEl>
                                          <p:spTgt spid="9"/>
                                        </p:tgtEl>
                                        <p:attrNameLst>
                                          <p:attrName>style.visibility</p:attrName>
                                        </p:attrNameLst>
                                      </p:cBhvr>
                                      <p:to>
                                        <p:strVal val="visible"/>
                                      </p:to>
                                    </p:set>
                                    <p:anim calcmode="lin" valueType="num">
                                      <p:cBhvr>
                                        <p:cTn id="14" dur="1000" fill="hold"/>
                                        <p:tgtEl>
                                          <p:spTgt spid="9"/>
                                        </p:tgtEl>
                                        <p:attrNameLst>
                                          <p:attrName>ppt_w</p:attrName>
                                        </p:attrNameLst>
                                      </p:cBhvr>
                                      <p:tavLst>
                                        <p:tav tm="0">
                                          <p:val>
                                            <p:fltVal val="0"/>
                                          </p:val>
                                        </p:tav>
                                        <p:tav tm="100000">
                                          <p:val>
                                            <p:strVal val="#ppt_w"/>
                                          </p:val>
                                        </p:tav>
                                      </p:tavLst>
                                    </p:anim>
                                    <p:anim calcmode="lin" valueType="num">
                                      <p:cBhvr>
                                        <p:cTn id="15" dur="1000" fill="hold"/>
                                        <p:tgtEl>
                                          <p:spTgt spid="9"/>
                                        </p:tgtEl>
                                        <p:attrNameLst>
                                          <p:attrName>ppt_h</p:attrName>
                                        </p:attrNameLst>
                                      </p:cBhvr>
                                      <p:tavLst>
                                        <p:tav tm="0">
                                          <p:val>
                                            <p:fltVal val="0"/>
                                          </p:val>
                                        </p:tav>
                                        <p:tav tm="100000">
                                          <p:val>
                                            <p:strVal val="#ppt_h"/>
                                          </p:val>
                                        </p:tav>
                                      </p:tavLst>
                                    </p:anim>
                                    <p:anim calcmode="lin" valueType="num">
                                      <p:cBhvr>
                                        <p:cTn id="16" dur="1000" fill="hold"/>
                                        <p:tgtEl>
                                          <p:spTgt spid="9"/>
                                        </p:tgtEl>
                                        <p:attrNameLst>
                                          <p:attrName>style.rotation</p:attrName>
                                        </p:attrNameLst>
                                      </p:cBhvr>
                                      <p:tavLst>
                                        <p:tav tm="0">
                                          <p:val>
                                            <p:fltVal val="90"/>
                                          </p:val>
                                        </p:tav>
                                        <p:tav tm="100000">
                                          <p:val>
                                            <p:fltVal val="0"/>
                                          </p:val>
                                        </p:tav>
                                      </p:tavLst>
                                    </p:anim>
                                    <p:animEffect transition="in" filter="fade">
                                      <p:cBhvr>
                                        <p:cTn id="17" dur="10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55" presetClass="entr" presetSubtype="0" fill="hold" nodeType="clickEffect">
                                  <p:stCondLst>
                                    <p:cond delay="0"/>
                                  </p:stCondLst>
                                  <p:childTnLst>
                                    <p:set>
                                      <p:cBhvr>
                                        <p:cTn id="21" dur="1" fill="hold">
                                          <p:stCondLst>
                                            <p:cond delay="0"/>
                                          </p:stCondLst>
                                        </p:cTn>
                                        <p:tgtEl>
                                          <p:spTgt spid="16393">
                                            <p:txEl>
                                              <p:pRg st="0" end="0"/>
                                            </p:txEl>
                                          </p:spTgt>
                                        </p:tgtEl>
                                        <p:attrNameLst>
                                          <p:attrName>style.visibility</p:attrName>
                                        </p:attrNameLst>
                                      </p:cBhvr>
                                      <p:to>
                                        <p:strVal val="visible"/>
                                      </p:to>
                                    </p:set>
                                    <p:anim calcmode="lin" valueType="num">
                                      <p:cBhvr>
                                        <p:cTn id="22" dur="1000" fill="hold"/>
                                        <p:tgtEl>
                                          <p:spTgt spid="16393">
                                            <p:txEl>
                                              <p:pRg st="0" end="0"/>
                                            </p:txEl>
                                          </p:spTgt>
                                        </p:tgtEl>
                                        <p:attrNameLst>
                                          <p:attrName>ppt_w</p:attrName>
                                        </p:attrNameLst>
                                      </p:cBhvr>
                                      <p:tavLst>
                                        <p:tav tm="0">
                                          <p:val>
                                            <p:strVal val="#ppt_w*0.70"/>
                                          </p:val>
                                        </p:tav>
                                        <p:tav tm="100000">
                                          <p:val>
                                            <p:strVal val="#ppt_w"/>
                                          </p:val>
                                        </p:tav>
                                      </p:tavLst>
                                    </p:anim>
                                    <p:anim calcmode="lin" valueType="num">
                                      <p:cBhvr>
                                        <p:cTn id="23" dur="1000" fill="hold"/>
                                        <p:tgtEl>
                                          <p:spTgt spid="16393">
                                            <p:txEl>
                                              <p:pRg st="0" end="0"/>
                                            </p:txEl>
                                          </p:spTgt>
                                        </p:tgtEl>
                                        <p:attrNameLst>
                                          <p:attrName>ppt_h</p:attrName>
                                        </p:attrNameLst>
                                      </p:cBhvr>
                                      <p:tavLst>
                                        <p:tav tm="0">
                                          <p:val>
                                            <p:strVal val="#ppt_h"/>
                                          </p:val>
                                        </p:tav>
                                        <p:tav tm="100000">
                                          <p:val>
                                            <p:strVal val="#ppt_h"/>
                                          </p:val>
                                        </p:tav>
                                      </p:tavLst>
                                    </p:anim>
                                    <p:animEffect transition="in" filter="fade">
                                      <p:cBhvr>
                                        <p:cTn id="24" dur="1000"/>
                                        <p:tgtEl>
                                          <p:spTgt spid="16393">
                                            <p:txEl>
                                              <p:pRg st="0" end="0"/>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55" presetClass="entr" presetSubtype="0" fill="hold" nodeType="clickEffect">
                                  <p:stCondLst>
                                    <p:cond delay="0"/>
                                  </p:stCondLst>
                                  <p:childTnLst>
                                    <p:set>
                                      <p:cBhvr>
                                        <p:cTn id="28" dur="1" fill="hold">
                                          <p:stCondLst>
                                            <p:cond delay="0"/>
                                          </p:stCondLst>
                                        </p:cTn>
                                        <p:tgtEl>
                                          <p:spTgt spid="16393">
                                            <p:txEl>
                                              <p:pRg st="1" end="1"/>
                                            </p:txEl>
                                          </p:spTgt>
                                        </p:tgtEl>
                                        <p:attrNameLst>
                                          <p:attrName>style.visibility</p:attrName>
                                        </p:attrNameLst>
                                      </p:cBhvr>
                                      <p:to>
                                        <p:strVal val="visible"/>
                                      </p:to>
                                    </p:set>
                                    <p:anim calcmode="lin" valueType="num">
                                      <p:cBhvr>
                                        <p:cTn id="29" dur="1000" fill="hold"/>
                                        <p:tgtEl>
                                          <p:spTgt spid="16393">
                                            <p:txEl>
                                              <p:pRg st="1" end="1"/>
                                            </p:txEl>
                                          </p:spTgt>
                                        </p:tgtEl>
                                        <p:attrNameLst>
                                          <p:attrName>ppt_w</p:attrName>
                                        </p:attrNameLst>
                                      </p:cBhvr>
                                      <p:tavLst>
                                        <p:tav tm="0">
                                          <p:val>
                                            <p:strVal val="#ppt_w*0.70"/>
                                          </p:val>
                                        </p:tav>
                                        <p:tav tm="100000">
                                          <p:val>
                                            <p:strVal val="#ppt_w"/>
                                          </p:val>
                                        </p:tav>
                                      </p:tavLst>
                                    </p:anim>
                                    <p:anim calcmode="lin" valueType="num">
                                      <p:cBhvr>
                                        <p:cTn id="30" dur="1000" fill="hold"/>
                                        <p:tgtEl>
                                          <p:spTgt spid="16393">
                                            <p:txEl>
                                              <p:pRg st="1" end="1"/>
                                            </p:txEl>
                                          </p:spTgt>
                                        </p:tgtEl>
                                        <p:attrNameLst>
                                          <p:attrName>ppt_h</p:attrName>
                                        </p:attrNameLst>
                                      </p:cBhvr>
                                      <p:tavLst>
                                        <p:tav tm="0">
                                          <p:val>
                                            <p:strVal val="#ppt_h"/>
                                          </p:val>
                                        </p:tav>
                                        <p:tav tm="100000">
                                          <p:val>
                                            <p:strVal val="#ppt_h"/>
                                          </p:val>
                                        </p:tav>
                                      </p:tavLst>
                                    </p:anim>
                                    <p:animEffect transition="in" filter="fade">
                                      <p:cBhvr>
                                        <p:cTn id="31" dur="1000"/>
                                        <p:tgtEl>
                                          <p:spTgt spid="16393">
                                            <p:txEl>
                                              <p:pRg st="1" end="1"/>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55" presetClass="entr" presetSubtype="0" fill="hold" nodeType="clickEffect">
                                  <p:stCondLst>
                                    <p:cond delay="0"/>
                                  </p:stCondLst>
                                  <p:childTnLst>
                                    <p:set>
                                      <p:cBhvr>
                                        <p:cTn id="35" dur="1" fill="hold">
                                          <p:stCondLst>
                                            <p:cond delay="0"/>
                                          </p:stCondLst>
                                        </p:cTn>
                                        <p:tgtEl>
                                          <p:spTgt spid="16393">
                                            <p:txEl>
                                              <p:pRg st="2" end="2"/>
                                            </p:txEl>
                                          </p:spTgt>
                                        </p:tgtEl>
                                        <p:attrNameLst>
                                          <p:attrName>style.visibility</p:attrName>
                                        </p:attrNameLst>
                                      </p:cBhvr>
                                      <p:to>
                                        <p:strVal val="visible"/>
                                      </p:to>
                                    </p:set>
                                    <p:anim calcmode="lin" valueType="num">
                                      <p:cBhvr>
                                        <p:cTn id="36" dur="1000" fill="hold"/>
                                        <p:tgtEl>
                                          <p:spTgt spid="16393">
                                            <p:txEl>
                                              <p:pRg st="2" end="2"/>
                                            </p:txEl>
                                          </p:spTgt>
                                        </p:tgtEl>
                                        <p:attrNameLst>
                                          <p:attrName>ppt_w</p:attrName>
                                        </p:attrNameLst>
                                      </p:cBhvr>
                                      <p:tavLst>
                                        <p:tav tm="0">
                                          <p:val>
                                            <p:strVal val="#ppt_w*0.70"/>
                                          </p:val>
                                        </p:tav>
                                        <p:tav tm="100000">
                                          <p:val>
                                            <p:strVal val="#ppt_w"/>
                                          </p:val>
                                        </p:tav>
                                      </p:tavLst>
                                    </p:anim>
                                    <p:anim calcmode="lin" valueType="num">
                                      <p:cBhvr>
                                        <p:cTn id="37" dur="1000" fill="hold"/>
                                        <p:tgtEl>
                                          <p:spTgt spid="16393">
                                            <p:txEl>
                                              <p:pRg st="2" end="2"/>
                                            </p:txEl>
                                          </p:spTgt>
                                        </p:tgtEl>
                                        <p:attrNameLst>
                                          <p:attrName>ppt_h</p:attrName>
                                        </p:attrNameLst>
                                      </p:cBhvr>
                                      <p:tavLst>
                                        <p:tav tm="0">
                                          <p:val>
                                            <p:strVal val="#ppt_h"/>
                                          </p:val>
                                        </p:tav>
                                        <p:tav tm="100000">
                                          <p:val>
                                            <p:strVal val="#ppt_h"/>
                                          </p:val>
                                        </p:tav>
                                      </p:tavLst>
                                    </p:anim>
                                    <p:animEffect transition="in" filter="fade">
                                      <p:cBhvr>
                                        <p:cTn id="38" dur="1000"/>
                                        <p:tgtEl>
                                          <p:spTgt spid="16393">
                                            <p:txEl>
                                              <p:pRg st="2" end="2"/>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55" presetClass="entr" presetSubtype="0" fill="hold" nodeType="clickEffect">
                                  <p:stCondLst>
                                    <p:cond delay="0"/>
                                  </p:stCondLst>
                                  <p:childTnLst>
                                    <p:set>
                                      <p:cBhvr>
                                        <p:cTn id="42" dur="1" fill="hold">
                                          <p:stCondLst>
                                            <p:cond delay="0"/>
                                          </p:stCondLst>
                                        </p:cTn>
                                        <p:tgtEl>
                                          <p:spTgt spid="16393">
                                            <p:txEl>
                                              <p:pRg st="3" end="3"/>
                                            </p:txEl>
                                          </p:spTgt>
                                        </p:tgtEl>
                                        <p:attrNameLst>
                                          <p:attrName>style.visibility</p:attrName>
                                        </p:attrNameLst>
                                      </p:cBhvr>
                                      <p:to>
                                        <p:strVal val="visible"/>
                                      </p:to>
                                    </p:set>
                                    <p:anim calcmode="lin" valueType="num">
                                      <p:cBhvr>
                                        <p:cTn id="43" dur="1000" fill="hold"/>
                                        <p:tgtEl>
                                          <p:spTgt spid="16393">
                                            <p:txEl>
                                              <p:pRg st="3" end="3"/>
                                            </p:txEl>
                                          </p:spTgt>
                                        </p:tgtEl>
                                        <p:attrNameLst>
                                          <p:attrName>ppt_w</p:attrName>
                                        </p:attrNameLst>
                                      </p:cBhvr>
                                      <p:tavLst>
                                        <p:tav tm="0">
                                          <p:val>
                                            <p:strVal val="#ppt_w*0.70"/>
                                          </p:val>
                                        </p:tav>
                                        <p:tav tm="100000">
                                          <p:val>
                                            <p:strVal val="#ppt_w"/>
                                          </p:val>
                                        </p:tav>
                                      </p:tavLst>
                                    </p:anim>
                                    <p:anim calcmode="lin" valueType="num">
                                      <p:cBhvr>
                                        <p:cTn id="44" dur="1000" fill="hold"/>
                                        <p:tgtEl>
                                          <p:spTgt spid="16393">
                                            <p:txEl>
                                              <p:pRg st="3" end="3"/>
                                            </p:txEl>
                                          </p:spTgt>
                                        </p:tgtEl>
                                        <p:attrNameLst>
                                          <p:attrName>ppt_h</p:attrName>
                                        </p:attrNameLst>
                                      </p:cBhvr>
                                      <p:tavLst>
                                        <p:tav tm="0">
                                          <p:val>
                                            <p:strVal val="#ppt_h"/>
                                          </p:val>
                                        </p:tav>
                                        <p:tav tm="100000">
                                          <p:val>
                                            <p:strVal val="#ppt_h"/>
                                          </p:val>
                                        </p:tav>
                                      </p:tavLst>
                                    </p:anim>
                                    <p:animEffect transition="in" filter="fade">
                                      <p:cBhvr>
                                        <p:cTn id="45" dur="1000"/>
                                        <p:tgtEl>
                                          <p:spTgt spid="16393">
                                            <p:txEl>
                                              <p:pRg st="3" end="3"/>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55" presetClass="entr" presetSubtype="0" fill="hold" nodeType="clickEffect">
                                  <p:stCondLst>
                                    <p:cond delay="0"/>
                                  </p:stCondLst>
                                  <p:childTnLst>
                                    <p:set>
                                      <p:cBhvr>
                                        <p:cTn id="49" dur="1" fill="hold">
                                          <p:stCondLst>
                                            <p:cond delay="0"/>
                                          </p:stCondLst>
                                        </p:cTn>
                                        <p:tgtEl>
                                          <p:spTgt spid="16393">
                                            <p:txEl>
                                              <p:pRg st="4" end="4"/>
                                            </p:txEl>
                                          </p:spTgt>
                                        </p:tgtEl>
                                        <p:attrNameLst>
                                          <p:attrName>style.visibility</p:attrName>
                                        </p:attrNameLst>
                                      </p:cBhvr>
                                      <p:to>
                                        <p:strVal val="visible"/>
                                      </p:to>
                                    </p:set>
                                    <p:anim calcmode="lin" valueType="num">
                                      <p:cBhvr>
                                        <p:cTn id="50" dur="1000" fill="hold"/>
                                        <p:tgtEl>
                                          <p:spTgt spid="16393">
                                            <p:txEl>
                                              <p:pRg st="4" end="4"/>
                                            </p:txEl>
                                          </p:spTgt>
                                        </p:tgtEl>
                                        <p:attrNameLst>
                                          <p:attrName>ppt_w</p:attrName>
                                        </p:attrNameLst>
                                      </p:cBhvr>
                                      <p:tavLst>
                                        <p:tav tm="0">
                                          <p:val>
                                            <p:strVal val="#ppt_w*0.70"/>
                                          </p:val>
                                        </p:tav>
                                        <p:tav tm="100000">
                                          <p:val>
                                            <p:strVal val="#ppt_w"/>
                                          </p:val>
                                        </p:tav>
                                      </p:tavLst>
                                    </p:anim>
                                    <p:anim calcmode="lin" valueType="num">
                                      <p:cBhvr>
                                        <p:cTn id="51" dur="1000" fill="hold"/>
                                        <p:tgtEl>
                                          <p:spTgt spid="16393">
                                            <p:txEl>
                                              <p:pRg st="4" end="4"/>
                                            </p:txEl>
                                          </p:spTgt>
                                        </p:tgtEl>
                                        <p:attrNameLst>
                                          <p:attrName>ppt_h</p:attrName>
                                        </p:attrNameLst>
                                      </p:cBhvr>
                                      <p:tavLst>
                                        <p:tav tm="0">
                                          <p:val>
                                            <p:strVal val="#ppt_h"/>
                                          </p:val>
                                        </p:tav>
                                        <p:tav tm="100000">
                                          <p:val>
                                            <p:strVal val="#ppt_h"/>
                                          </p:val>
                                        </p:tav>
                                      </p:tavLst>
                                    </p:anim>
                                    <p:animEffect transition="in" filter="fade">
                                      <p:cBhvr>
                                        <p:cTn id="52" dur="1000"/>
                                        <p:tgtEl>
                                          <p:spTgt spid="1639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a:ln/>
        </p:spPr>
        <p:style>
          <a:lnRef idx="2">
            <a:schemeClr val="dk1"/>
          </a:lnRef>
          <a:fillRef idx="1">
            <a:schemeClr val="lt1"/>
          </a:fillRef>
          <a:effectRef idx="0">
            <a:schemeClr val="dk1"/>
          </a:effectRef>
          <a:fontRef idx="minor">
            <a:schemeClr val="dk1"/>
          </a:fontRef>
        </p:style>
        <p:txBody>
          <a:bodyPr>
            <a:normAutofit/>
          </a:bodyPr>
          <a:lstStyle/>
          <a:p>
            <a:pPr rtl="1"/>
            <a:r>
              <a:rPr lang="fa-IR" sz="4000" b="1" dirty="0" smtClean="0">
                <a:solidFill>
                  <a:schemeClr val="tx1"/>
                </a:solidFill>
                <a:effectLst>
                  <a:outerShdw blurRad="38100" dist="38100" dir="2700000" algn="tl">
                    <a:srgbClr val="000000">
                      <a:alpha val="43137"/>
                    </a:srgbClr>
                  </a:outerShdw>
                </a:effectLst>
                <a:latin typeface="AGA Islamic Phrases" pitchFamily="2" charset="0"/>
              </a:rPr>
              <a:t>مراکز و بخشهای اعصاب و روان</a:t>
            </a:r>
            <a:endParaRPr lang="en-US" sz="4000" b="1" dirty="0">
              <a:solidFill>
                <a:schemeClr val="tx1"/>
              </a:solidFill>
              <a:effectLst>
                <a:outerShdw blurRad="38100" dist="38100" dir="2700000" algn="tl">
                  <a:srgbClr val="000000">
                    <a:alpha val="43137"/>
                  </a:srgbClr>
                </a:outerShdw>
              </a:effectLst>
              <a:latin typeface="AGA Islamic Phrases" pitchFamily="2" charset="0"/>
            </a:endParaRPr>
          </a:p>
        </p:txBody>
      </p:sp>
      <p:sp>
        <p:nvSpPr>
          <p:cNvPr id="3" name="Content Placeholder 2"/>
          <p:cNvSpPr>
            <a:spLocks noGrp="1"/>
          </p:cNvSpPr>
          <p:nvPr>
            <p:ph idx="1"/>
          </p:nvPr>
        </p:nvSpPr>
        <p:spPr>
          <a:xfrm>
            <a:off x="0" y="1268760"/>
            <a:ext cx="9144000" cy="5688632"/>
          </a:xfrm>
          <a:ln>
            <a:solidFill>
              <a:schemeClr val="tx1"/>
            </a:solidFill>
          </a:ln>
        </p:spPr>
        <p:txBody>
          <a:bodyPr>
            <a:noAutofit/>
          </a:bodyPr>
          <a:lstStyle/>
          <a:p>
            <a:pPr algn="r" rtl="1">
              <a:buBlip>
                <a:blip r:embed="rId3"/>
              </a:buBlip>
            </a:pPr>
            <a:r>
              <a:rPr lang="fa-IR" sz="2400" b="1" dirty="0" smtClean="0">
                <a:ln>
                  <a:solidFill>
                    <a:schemeClr val="tx1"/>
                  </a:solidFill>
                </a:ln>
                <a:cs typeface="B Nazanin" panose="00000400000000000000" pitchFamily="2" charset="-78"/>
              </a:rPr>
              <a:t>سرویس دهی به بیمارانی که علاوه بر مصرف مواد مخدر دچار اختلالات ( روحی ، روانی، رفتاری) نیز می باشند و نیاز به بستری شدن در این مراکزو درمانهای خاص در کنار مشکل اعتیاد را دارند.</a:t>
            </a:r>
          </a:p>
          <a:p>
            <a:pPr algn="r" rtl="1">
              <a:buBlip>
                <a:blip r:embed="rId3"/>
              </a:buBlip>
            </a:pPr>
            <a:r>
              <a:rPr lang="fa-IR" sz="2400" b="1" dirty="0" smtClean="0">
                <a:ln>
                  <a:solidFill>
                    <a:schemeClr val="tx1"/>
                  </a:solidFill>
                </a:ln>
                <a:cs typeface="B Nazanin" panose="00000400000000000000" pitchFamily="2" charset="-78"/>
              </a:rPr>
              <a:t>در ضمن جهت قطع مصرف مواد محرک و توهم زا و داروهای روانگردان با توجه به عوارض شدید اینگونه موادها نیاز به بستری و درمانهای خاص دارویی تحت نظر متخصصین اعصاب وروان میباشند.</a:t>
            </a:r>
          </a:p>
          <a:p>
            <a:pPr algn="r" rtl="1">
              <a:buBlip>
                <a:blip r:embed="rId3"/>
              </a:buBlip>
            </a:pPr>
            <a:r>
              <a:rPr lang="fa-IR" sz="2400" b="1" dirty="0" smtClean="0">
                <a:ln>
                  <a:solidFill>
                    <a:schemeClr val="tx1"/>
                  </a:solidFill>
                </a:ln>
                <a:cs typeface="B Nazanin" panose="00000400000000000000" pitchFamily="2" charset="-78"/>
              </a:rPr>
              <a:t>گروهی دیگر از بیماران این مراکز کسانی هستند که در اثر سوء مصرف مواد مخدر دارای افکار خطیر می باشند که مدام فکر اقدام به خودکشی میباشند .و پس از قطع مصرف این حالت در بیمار باقی میماند.</a:t>
            </a:r>
          </a:p>
          <a:p>
            <a:pPr algn="r" rtl="1">
              <a:buBlip>
                <a:blip r:embed="rId3"/>
              </a:buBlip>
            </a:pPr>
            <a:r>
              <a:rPr lang="fa-IR" sz="2400" b="1" dirty="0" smtClean="0">
                <a:ln>
                  <a:solidFill>
                    <a:schemeClr val="tx1"/>
                  </a:solidFill>
                </a:ln>
                <a:cs typeface="B Nazanin" panose="00000400000000000000" pitchFamily="2" charset="-78"/>
              </a:rPr>
              <a:t>بیمارانی که در بالا ذکر گردید لازم است در طول مدت بستری و بعد از آن  تحت نظر پزشک معالج مصرف داروهای خود را ادامه دهند.</a:t>
            </a:r>
          </a:p>
          <a:p>
            <a:pPr algn="r" rtl="1">
              <a:buBlip>
                <a:blip r:embed="rId3"/>
              </a:buBlip>
            </a:pPr>
            <a:r>
              <a:rPr lang="fa-IR" sz="2400" b="1" dirty="0" smtClean="0">
                <a:ln>
                  <a:solidFill>
                    <a:schemeClr val="tx1"/>
                  </a:solidFill>
                </a:ln>
                <a:cs typeface="B Nazanin" panose="00000400000000000000" pitchFamily="2" charset="-78"/>
              </a:rPr>
              <a:t> لازم به یادآوری است که این بیماران باید از مصرف مواد مخدر پرهیز نمایند و مقدار مصرف داروهای خود را تحت نظر پزشک مصرف نمایند و استفاده خودسرانه و بیش از حد داروها هم می تواند عامل مجدد اعتیاد و عود بیمارهای روانی باشد</a:t>
            </a:r>
            <a:r>
              <a:rPr lang="fa-IR" sz="2800" b="1" dirty="0" smtClean="0">
                <a:ln>
                  <a:solidFill>
                    <a:schemeClr val="tx1"/>
                  </a:solidFill>
                </a:ln>
                <a:cs typeface="B Nazanin" panose="00000400000000000000" pitchFamily="2" charset="-78"/>
              </a:rPr>
              <a:t>.</a:t>
            </a:r>
          </a:p>
        </p:txBody>
      </p:sp>
    </p:spTree>
    <p:custDataLst>
      <p:tags r:id="rId1"/>
    </p:custDataLst>
    <p:extLst>
      <p:ext uri="{BB962C8B-B14F-4D97-AF65-F5344CB8AC3E}">
        <p14:creationId xmlns:p14="http://schemas.microsoft.com/office/powerpoint/2010/main" val="75366196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250" decel="50000" fill="hold">
                                          <p:stCondLst>
                                            <p:cond delay="0"/>
                                          </p:stCondLst>
                                        </p:cTn>
                                        <p:tgtEl>
                                          <p:spTgt spid="2"/>
                                        </p:tgtEl>
                                        <p:attrNameLst>
                                          <p:attrName>style.rotation</p:attrName>
                                        </p:attrNameLst>
                                      </p:cBhvr>
                                      <p:tavLst>
                                        <p:tav tm="0">
                                          <p:val>
                                            <p:fltVal val="-90"/>
                                          </p:val>
                                        </p:tav>
                                        <p:tav tm="100000">
                                          <p:val>
                                            <p:fltVal val="0"/>
                                          </p:val>
                                        </p:tav>
                                      </p:tavLst>
                                    </p:anim>
                                    <p:anim calcmode="lin" valueType="num">
                                      <p:cBhvr>
                                        <p:cTn id="8" dur="250" decel="50000" fill="hold">
                                          <p:stCondLst>
                                            <p:cond delay="0"/>
                                          </p:stCondLst>
                                        </p:cTn>
                                        <p:tgtEl>
                                          <p:spTgt spid="2"/>
                                        </p:tgtEl>
                                        <p:attrNameLst>
                                          <p:attrName>ppt_w</p:attrName>
                                        </p:attrNameLst>
                                      </p:cBhvr>
                                      <p:tavLst>
                                        <p:tav tm="0">
                                          <p:val>
                                            <p:strVal val="#ppt_w"/>
                                          </p:val>
                                        </p:tav>
                                        <p:tav tm="100000">
                                          <p:val>
                                            <p:strVal val="#ppt_w*.05"/>
                                          </p:val>
                                        </p:tav>
                                      </p:tavLst>
                                    </p:anim>
                                    <p:anim calcmode="lin" valueType="num">
                                      <p:cBhvr>
                                        <p:cTn id="9" dur="250" accel="50000" fill="hold">
                                          <p:stCondLst>
                                            <p:cond delay="250"/>
                                          </p:stCondLst>
                                        </p:cTn>
                                        <p:tgtEl>
                                          <p:spTgt spid="2"/>
                                        </p:tgtEl>
                                        <p:attrNameLst>
                                          <p:attrName>ppt_w</p:attrName>
                                        </p:attrNameLst>
                                      </p:cBhvr>
                                      <p:tavLst>
                                        <p:tav tm="0">
                                          <p:val>
                                            <p:strVal val="#ppt_w*.05"/>
                                          </p:val>
                                        </p:tav>
                                        <p:tav tm="100000">
                                          <p:val>
                                            <p:strVal val="#ppt_w"/>
                                          </p:val>
                                        </p:tav>
                                      </p:tavLst>
                                    </p:anim>
                                    <p:anim calcmode="lin" valueType="num">
                                      <p:cBhvr>
                                        <p:cTn id="10" dur="500" fill="hold"/>
                                        <p:tgtEl>
                                          <p:spTgt spid="2"/>
                                        </p:tgtEl>
                                        <p:attrNameLst>
                                          <p:attrName>ppt_h</p:attrName>
                                        </p:attrNameLst>
                                      </p:cBhvr>
                                      <p:tavLst>
                                        <p:tav tm="0">
                                          <p:val>
                                            <p:strVal val="#ppt_h"/>
                                          </p:val>
                                        </p:tav>
                                        <p:tav tm="100000">
                                          <p:val>
                                            <p:strVal val="#ppt_h"/>
                                          </p:val>
                                        </p:tav>
                                      </p:tavLst>
                                    </p:anim>
                                    <p:anim calcmode="lin" valueType="num">
                                      <p:cBhvr>
                                        <p:cTn id="11" dur="250" decel="50000" fill="hold">
                                          <p:stCondLst>
                                            <p:cond delay="0"/>
                                          </p:stCondLst>
                                        </p:cTn>
                                        <p:tgtEl>
                                          <p:spTgt spid="2"/>
                                        </p:tgtEl>
                                        <p:attrNameLst>
                                          <p:attrName>ppt_x</p:attrName>
                                        </p:attrNameLst>
                                      </p:cBhvr>
                                      <p:tavLst>
                                        <p:tav tm="0">
                                          <p:val>
                                            <p:strVal val="#ppt_x+.4"/>
                                          </p:val>
                                        </p:tav>
                                        <p:tav tm="100000">
                                          <p:val>
                                            <p:strVal val="#ppt_x"/>
                                          </p:val>
                                        </p:tav>
                                      </p:tavLst>
                                    </p:anim>
                                    <p:anim calcmode="lin" valueType="num">
                                      <p:cBhvr>
                                        <p:cTn id="12" dur="250" decel="50000" fill="hold">
                                          <p:stCondLst>
                                            <p:cond delay="0"/>
                                          </p:stCondLst>
                                        </p:cTn>
                                        <p:tgtEl>
                                          <p:spTgt spid="2"/>
                                        </p:tgtEl>
                                        <p:attrNameLst>
                                          <p:attrName>ppt_y</p:attrName>
                                        </p:attrNameLst>
                                      </p:cBhvr>
                                      <p:tavLst>
                                        <p:tav tm="0">
                                          <p:val>
                                            <p:strVal val="#ppt_y-.2"/>
                                          </p:val>
                                        </p:tav>
                                        <p:tav tm="100000">
                                          <p:val>
                                            <p:strVal val="#ppt_y+.1"/>
                                          </p:val>
                                        </p:tav>
                                      </p:tavLst>
                                    </p:anim>
                                    <p:anim calcmode="lin" valueType="num">
                                      <p:cBhvr>
                                        <p:cTn id="13" dur="250" accel="50000" fill="hold">
                                          <p:stCondLst>
                                            <p:cond delay="250"/>
                                          </p:stCondLst>
                                        </p:cTn>
                                        <p:tgtEl>
                                          <p:spTgt spid="2"/>
                                        </p:tgtEl>
                                        <p:attrNameLst>
                                          <p:attrName>ppt_y</p:attrName>
                                        </p:attrNameLst>
                                      </p:cBhvr>
                                      <p:tavLst>
                                        <p:tav tm="0">
                                          <p:val>
                                            <p:strVal val="#ppt_y+.1"/>
                                          </p:val>
                                        </p:tav>
                                        <p:tav tm="100000">
                                          <p:val>
                                            <p:strVal val="#ppt_y"/>
                                          </p:val>
                                        </p:tav>
                                      </p:tavLst>
                                    </p:anim>
                                    <p:animEffect transition="in" filter="fade">
                                      <p:cBhvr>
                                        <p:cTn id="14" dur="500" decel="50000">
                                          <p:stCondLst>
                                            <p:cond delay="0"/>
                                          </p:stCondLst>
                                        </p:cTn>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4" presetClass="entr" presetSubtype="16" fill="hold"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Effect transition="in" filter="box(in)">
                                      <p:cBhvr>
                                        <p:cTn id="19" dur="500"/>
                                        <p:tgtEl>
                                          <p:spTgt spid="3">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4" presetClass="entr" presetSubtype="16" fill="hold" nodeType="clickEffect">
                                  <p:stCondLst>
                                    <p:cond delay="0"/>
                                  </p:stCondLst>
                                  <p:childTnLst>
                                    <p:set>
                                      <p:cBhvr>
                                        <p:cTn id="23" dur="1" fill="hold">
                                          <p:stCondLst>
                                            <p:cond delay="0"/>
                                          </p:stCondLst>
                                        </p:cTn>
                                        <p:tgtEl>
                                          <p:spTgt spid="3">
                                            <p:txEl>
                                              <p:pRg st="1" end="1"/>
                                            </p:txEl>
                                          </p:spTgt>
                                        </p:tgtEl>
                                        <p:attrNameLst>
                                          <p:attrName>style.visibility</p:attrName>
                                        </p:attrNameLst>
                                      </p:cBhvr>
                                      <p:to>
                                        <p:strVal val="visible"/>
                                      </p:to>
                                    </p:set>
                                    <p:animEffect transition="in" filter="box(in)">
                                      <p:cBhvr>
                                        <p:cTn id="24" dur="500"/>
                                        <p:tgtEl>
                                          <p:spTgt spid="3">
                                            <p:txEl>
                                              <p:pRg st="1" end="1"/>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4" presetClass="entr" presetSubtype="16" fill="hold" nodeType="click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Effect transition="in" filter="box(in)">
                                      <p:cBhvr>
                                        <p:cTn id="29" dur="500"/>
                                        <p:tgtEl>
                                          <p:spTgt spid="3">
                                            <p:txEl>
                                              <p:pRg st="2" end="2"/>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4" presetClass="entr" presetSubtype="16" fill="hold" nodeType="click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Effect transition="in" filter="box(in)">
                                      <p:cBhvr>
                                        <p:cTn id="34" dur="500"/>
                                        <p:tgtEl>
                                          <p:spTgt spid="3">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4" presetClass="entr" presetSubtype="16" fill="hold"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Effect transition="in" filter="box(in)">
                                      <p:cBhvr>
                                        <p:cTn id="3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p:spPr>
        <p:style>
          <a:lnRef idx="2">
            <a:schemeClr val="dk1"/>
          </a:lnRef>
          <a:fillRef idx="1">
            <a:schemeClr val="lt1"/>
          </a:fillRef>
          <a:effectRef idx="0">
            <a:schemeClr val="dk1"/>
          </a:effectRef>
          <a:fontRef idx="minor">
            <a:schemeClr val="dk1"/>
          </a:fontRef>
        </p:style>
        <p:txBody>
          <a:bodyPr/>
          <a:lstStyle/>
          <a:p>
            <a:r>
              <a:rPr lang="fa-IR" b="1" dirty="0" smtClean="0">
                <a:solidFill>
                  <a:schemeClr val="tx1"/>
                </a:solidFill>
                <a:effectLst>
                  <a:outerShdw blurRad="38100" dist="38100" dir="2700000" algn="tl">
                    <a:srgbClr val="000000">
                      <a:alpha val="43137"/>
                    </a:srgbClr>
                  </a:outerShdw>
                </a:effectLst>
              </a:rPr>
              <a:t>مراکز مشاوره رفتاری</a:t>
            </a:r>
            <a:endParaRPr lang="en-US" b="1" dirty="0">
              <a:solidFill>
                <a:schemeClr val="tx1"/>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fontScale="92500" lnSpcReduction="20000"/>
          </a:bodyPr>
          <a:lstStyle/>
          <a:p>
            <a:pPr algn="justLow" rtl="1">
              <a:lnSpc>
                <a:spcPct val="150000"/>
              </a:lnSpc>
            </a:pPr>
            <a:r>
              <a:rPr lang="fa-IR" b="1" dirty="0" smtClean="0">
                <a:effectLst>
                  <a:outerShdw blurRad="38100" dist="38100" dir="2700000" algn="tl">
                    <a:srgbClr val="000000">
                      <a:alpha val="43137"/>
                    </a:srgbClr>
                  </a:outerShdw>
                </a:effectLst>
                <a:cs typeface="B Nazanin" panose="00000400000000000000" pitchFamily="2" charset="-78"/>
              </a:rPr>
              <a:t>معتادانی که به این نوع مراکز مراجعه می کنند در اثر مصرف مواد مخدر دچار بیماریهای خاص مانند : ایدز ، هپاتیت، و بیماریهای عفونی و رفتارهای نا متعارف و پر خطر جنسی هستند که آنها را شناسایی و مشاوره می کنند و همچنین با اعضای خانواده آنها جهت شناخت بیمارهای احتمالی مشاوره می شود در این نوع مراکز تسهیلات درمانی در اختیار آنها قرار می دهند. </a:t>
            </a:r>
            <a:endParaRPr lang="en-US" b="1" dirty="0">
              <a:effectLst>
                <a:outerShdw blurRad="38100" dist="38100" dir="2700000" algn="tl">
                  <a:srgbClr val="000000">
                    <a:alpha val="43137"/>
                  </a:srgbClr>
                </a:outerShdw>
              </a:effectLst>
              <a:cs typeface="B Nazanin" panose="00000400000000000000" pitchFamily="2" charset="-78"/>
            </a:endParaRPr>
          </a:p>
        </p:txBody>
      </p:sp>
    </p:spTree>
    <p:custDataLst>
      <p:tags r:id="rId1"/>
    </p:custDataLst>
    <p:extLst>
      <p:ext uri="{BB962C8B-B14F-4D97-AF65-F5344CB8AC3E}">
        <p14:creationId xmlns:p14="http://schemas.microsoft.com/office/powerpoint/2010/main" val="207222079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2000" fill="hold"/>
                                        <p:tgtEl>
                                          <p:spTgt spid="2"/>
                                        </p:tgtEl>
                                        <p:attrNameLst>
                                          <p:attrName>ppt_w</p:attrName>
                                        </p:attrNameLst>
                                      </p:cBhvr>
                                      <p:tavLst>
                                        <p:tav tm="0" fmla="#ppt_w*sin(2.5*pi*$)">
                                          <p:val>
                                            <p:fltVal val="0"/>
                                          </p:val>
                                        </p:tav>
                                        <p:tav tm="100000">
                                          <p:val>
                                            <p:fltVal val="1"/>
                                          </p:val>
                                        </p:tav>
                                      </p:tavLst>
                                    </p:anim>
                                    <p:anim calcmode="lin" valueType="num">
                                      <p:cBhvr>
                                        <p:cTn id="8"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34" presetClass="entr" presetSubtype="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from="(-#ppt_w/2)" to="(#ppt_x)" calcmode="lin" valueType="num">
                                      <p:cBhvr>
                                        <p:cTn id="13" dur="600" fill="hold">
                                          <p:stCondLst>
                                            <p:cond delay="0"/>
                                          </p:stCondLst>
                                        </p:cTn>
                                        <p:tgtEl>
                                          <p:spTgt spid="3">
                                            <p:txEl>
                                              <p:pRg st="0" end="0"/>
                                            </p:txEl>
                                          </p:spTgt>
                                        </p:tgtEl>
                                        <p:attrNameLst>
                                          <p:attrName>ppt_x</p:attrName>
                                        </p:attrNameLst>
                                      </p:cBhvr>
                                    </p:anim>
                                    <p:anim from="0" to="-1.0" calcmode="lin" valueType="num">
                                      <p:cBhvr>
                                        <p:cTn id="14" dur="200" decel="50000" autoRev="1" fill="hold">
                                          <p:stCondLst>
                                            <p:cond delay="600"/>
                                          </p:stCondLst>
                                        </p:cTn>
                                        <p:tgtEl>
                                          <p:spTgt spid="3">
                                            <p:txEl>
                                              <p:pRg st="0" end="0"/>
                                            </p:txEl>
                                          </p:spTgt>
                                        </p:tgtEl>
                                        <p:attrNameLst>
                                          <p:attrName>xshear</p:attrName>
                                        </p:attrNameLst>
                                      </p:cBhvr>
                                    </p:anim>
                                    <p:animScale>
                                      <p:cBhvr>
                                        <p:cTn id="15" dur="200" decel="100000" autoRev="1" fill="hold">
                                          <p:stCondLst>
                                            <p:cond delay="600"/>
                                          </p:stCondLst>
                                        </p:cTn>
                                        <p:tgtEl>
                                          <p:spTgt spid="3">
                                            <p:txEl>
                                              <p:pRg st="0" end="0"/>
                                            </p:txEl>
                                          </p:spTgt>
                                        </p:tgtEl>
                                      </p:cBhvr>
                                      <p:from x="100000" y="100000"/>
                                      <p:to x="80000" y="100000"/>
                                    </p:animScale>
                                    <p:anim by="(#ppt_h/3+#ppt_w*0.1)" calcmode="lin" valueType="num">
                                      <p:cBhvr additive="sum">
                                        <p:cTn id="16" dur="200" decel="100000" autoRev="1" fill="hold">
                                          <p:stCondLst>
                                            <p:cond delay="600"/>
                                          </p:stCondLst>
                                        </p:cTn>
                                        <p:tgtEl>
                                          <p:spTgt spid="3">
                                            <p:txEl>
                                              <p:pRg st="0" end="0"/>
                                            </p:txEl>
                                          </p:spTgt>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0648"/>
            <a:ext cx="8229600" cy="1052736"/>
          </a:xfrm>
          <a:ln/>
        </p:spPr>
        <p:style>
          <a:lnRef idx="2">
            <a:schemeClr val="dk1"/>
          </a:lnRef>
          <a:fillRef idx="1">
            <a:schemeClr val="lt1"/>
          </a:fillRef>
          <a:effectRef idx="0">
            <a:schemeClr val="dk1"/>
          </a:effectRef>
          <a:fontRef idx="minor">
            <a:schemeClr val="dk1"/>
          </a:fontRef>
        </p:style>
        <p:txBody>
          <a:bodyPr/>
          <a:lstStyle/>
          <a:p>
            <a:pPr lvl="0"/>
            <a:r>
              <a:rPr lang="fa-IR" b="1" dirty="0" smtClean="0"/>
              <a:t/>
            </a:r>
            <a:br>
              <a:rPr lang="fa-IR" b="1" dirty="0" smtClean="0"/>
            </a:br>
            <a:r>
              <a:rPr lang="fa-IR" b="1" dirty="0" smtClean="0"/>
              <a:t>مراکز </a:t>
            </a:r>
            <a:r>
              <a:rPr lang="fa-IR" b="1" dirty="0"/>
              <a:t>درمانی ماتریس (چند جانبه ):</a:t>
            </a:r>
            <a:r>
              <a:rPr lang="en-US" dirty="0"/>
              <a:t/>
            </a:r>
            <a:br>
              <a:rPr lang="en-US" dirty="0"/>
            </a:br>
            <a:endParaRPr lang="en-US" b="1" dirty="0">
              <a:solidFill>
                <a:schemeClr val="tx1"/>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772816"/>
            <a:ext cx="8229600" cy="4785395"/>
          </a:xfrm>
        </p:spPr>
        <p:style>
          <a:lnRef idx="2">
            <a:schemeClr val="accent1"/>
          </a:lnRef>
          <a:fillRef idx="1">
            <a:schemeClr val="lt1"/>
          </a:fillRef>
          <a:effectRef idx="0">
            <a:schemeClr val="accent1"/>
          </a:effectRef>
          <a:fontRef idx="minor">
            <a:schemeClr val="dk1"/>
          </a:fontRef>
        </p:style>
        <p:txBody>
          <a:bodyPr>
            <a:normAutofit fontScale="92500" lnSpcReduction="10000"/>
          </a:bodyPr>
          <a:lstStyle/>
          <a:p>
            <a:pPr algn="r" rtl="1"/>
            <a:r>
              <a:rPr lang="fa-IR" b="1" dirty="0" smtClean="0"/>
              <a:t>مراکزی </a:t>
            </a:r>
            <a:r>
              <a:rPr lang="fa-IR" b="1" dirty="0"/>
              <a:t>که قسمت های جسمی ، روحی و روانی یک معتاد تحت مشاوره قرار می گیرد و جای مناسبی برای حضور ماست چون یک قسمت از کار آنها استفاده از انجمن های </a:t>
            </a:r>
            <a:endParaRPr lang="fa-IR" b="1" dirty="0" smtClean="0"/>
          </a:p>
          <a:p>
            <a:pPr marL="0" indent="0" algn="r" rtl="1">
              <a:buNone/>
            </a:pPr>
            <a:r>
              <a:rPr lang="fa-IR" b="1" dirty="0" smtClean="0"/>
              <a:t>مردم </a:t>
            </a:r>
            <a:r>
              <a:rPr lang="fa-IR" b="1" dirty="0"/>
              <a:t>نهاد است .</a:t>
            </a:r>
            <a:endParaRPr lang="en-US" dirty="0"/>
          </a:p>
          <a:p>
            <a:pPr marL="0" lvl="0" indent="0" algn="r" rtl="1">
              <a:buNone/>
            </a:pPr>
            <a:endParaRPr lang="fa-IR" b="1" dirty="0" smtClean="0"/>
          </a:p>
          <a:p>
            <a:pPr lvl="0" algn="r" rtl="1"/>
            <a:r>
              <a:rPr lang="fa-IR" b="1" dirty="0" smtClean="0">
                <a:solidFill>
                  <a:srgbClr val="FF0000"/>
                </a:solidFill>
                <a:cs typeface="B Jadid" panose="00000700000000000000" pitchFamily="2" charset="-78"/>
              </a:rPr>
              <a:t>گرمخانه (شیلتر) </a:t>
            </a:r>
            <a:r>
              <a:rPr lang="fa-IR" b="1" dirty="0" smtClean="0"/>
              <a:t>: </a:t>
            </a:r>
          </a:p>
          <a:p>
            <a:pPr lvl="0" algn="r" rtl="1"/>
            <a:r>
              <a:rPr lang="fa-IR" b="1" dirty="0" smtClean="0"/>
              <a:t>محلی </a:t>
            </a:r>
            <a:r>
              <a:rPr lang="fa-IR" b="1" dirty="0"/>
              <a:t>است که عموماً توسط شهرداری برای استقرار </a:t>
            </a:r>
            <a:r>
              <a:rPr lang="fa-IR" b="1" dirty="0" smtClean="0"/>
              <a:t>اشخاصی </a:t>
            </a:r>
            <a:r>
              <a:rPr lang="fa-IR" b="1" dirty="0"/>
              <a:t>که به دلیل کارتن خوابی و بی خانمانی به اینگونه اماکن جمع شده و زندگی خود را سپری می کنند ، راه اندازی شده است . </a:t>
            </a:r>
            <a:endParaRPr lang="en-US" dirty="0"/>
          </a:p>
        </p:txBody>
      </p:sp>
    </p:spTree>
    <p:custDataLst>
      <p:tags r:id="rId1"/>
    </p:custDataLst>
    <p:extLst>
      <p:ext uri="{BB962C8B-B14F-4D97-AF65-F5344CB8AC3E}">
        <p14:creationId xmlns:p14="http://schemas.microsoft.com/office/powerpoint/2010/main" val="918277277"/>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2000" fill="hold"/>
                                        <p:tgtEl>
                                          <p:spTgt spid="2"/>
                                        </p:tgtEl>
                                        <p:attrNameLst>
                                          <p:attrName>ppt_w</p:attrName>
                                        </p:attrNameLst>
                                      </p:cBhvr>
                                      <p:tavLst>
                                        <p:tav tm="0" fmla="#ppt_w*sin(2.5*pi*$)">
                                          <p:val>
                                            <p:fltVal val="0"/>
                                          </p:val>
                                        </p:tav>
                                        <p:tav tm="100000">
                                          <p:val>
                                            <p:fltVal val="1"/>
                                          </p:val>
                                        </p:tav>
                                      </p:tavLst>
                                    </p:anim>
                                    <p:anim calcmode="lin" valueType="num">
                                      <p:cBhvr>
                                        <p:cTn id="8"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34" presetClass="entr" presetSubtype="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from="(-#ppt_w/2)" to="(#ppt_x)" calcmode="lin" valueType="num">
                                      <p:cBhvr>
                                        <p:cTn id="13" dur="600" fill="hold">
                                          <p:stCondLst>
                                            <p:cond delay="0"/>
                                          </p:stCondLst>
                                        </p:cTn>
                                        <p:tgtEl>
                                          <p:spTgt spid="3">
                                            <p:txEl>
                                              <p:pRg st="0" end="0"/>
                                            </p:txEl>
                                          </p:spTgt>
                                        </p:tgtEl>
                                        <p:attrNameLst>
                                          <p:attrName>ppt_x</p:attrName>
                                        </p:attrNameLst>
                                      </p:cBhvr>
                                    </p:anim>
                                    <p:anim from="0" to="-1.0" calcmode="lin" valueType="num">
                                      <p:cBhvr>
                                        <p:cTn id="14" dur="200" decel="50000" autoRev="1" fill="hold">
                                          <p:stCondLst>
                                            <p:cond delay="600"/>
                                          </p:stCondLst>
                                        </p:cTn>
                                        <p:tgtEl>
                                          <p:spTgt spid="3">
                                            <p:txEl>
                                              <p:pRg st="0" end="0"/>
                                            </p:txEl>
                                          </p:spTgt>
                                        </p:tgtEl>
                                        <p:attrNameLst>
                                          <p:attrName>xshear</p:attrName>
                                        </p:attrNameLst>
                                      </p:cBhvr>
                                    </p:anim>
                                    <p:animScale>
                                      <p:cBhvr>
                                        <p:cTn id="15" dur="200" decel="100000" autoRev="1" fill="hold">
                                          <p:stCondLst>
                                            <p:cond delay="600"/>
                                          </p:stCondLst>
                                        </p:cTn>
                                        <p:tgtEl>
                                          <p:spTgt spid="3">
                                            <p:txEl>
                                              <p:pRg st="0" end="0"/>
                                            </p:txEl>
                                          </p:spTgt>
                                        </p:tgtEl>
                                      </p:cBhvr>
                                      <p:from x="100000" y="100000"/>
                                      <p:to x="80000" y="100000"/>
                                    </p:animScale>
                                    <p:anim by="(#ppt_h/3+#ppt_w*0.1)" calcmode="lin" valueType="num">
                                      <p:cBhvr additive="sum">
                                        <p:cTn id="16" dur="200" decel="100000" autoRev="1" fill="hold">
                                          <p:stCondLst>
                                            <p:cond delay="600"/>
                                          </p:stCondLst>
                                        </p:cTn>
                                        <p:tgtEl>
                                          <p:spTgt spid="3">
                                            <p:txEl>
                                              <p:pRg st="0" end="0"/>
                                            </p:txEl>
                                          </p:spTgt>
                                        </p:tgtEl>
                                        <p:attrNameLst>
                                          <p:attrName>ppt_x</p:attrName>
                                        </p:attrNameLst>
                                      </p:cBhvr>
                                    </p:anim>
                                  </p:childTnLst>
                                </p:cTn>
                              </p:par>
                            </p:childTnLst>
                          </p:cTn>
                        </p:par>
                      </p:childTnLst>
                    </p:cTn>
                  </p:par>
                  <p:par>
                    <p:cTn id="17" fill="hold">
                      <p:stCondLst>
                        <p:cond delay="indefinite"/>
                      </p:stCondLst>
                      <p:childTnLst>
                        <p:par>
                          <p:cTn id="18" fill="hold">
                            <p:stCondLst>
                              <p:cond delay="0"/>
                            </p:stCondLst>
                            <p:childTnLst>
                              <p:par>
                                <p:cTn id="19" presetID="34"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from="(-#ppt_w/2)" to="(#ppt_x)" calcmode="lin" valueType="num">
                                      <p:cBhvr>
                                        <p:cTn id="21" dur="600" fill="hold">
                                          <p:stCondLst>
                                            <p:cond delay="0"/>
                                          </p:stCondLst>
                                        </p:cTn>
                                        <p:tgtEl>
                                          <p:spTgt spid="3">
                                            <p:txEl>
                                              <p:pRg st="1" end="1"/>
                                            </p:txEl>
                                          </p:spTgt>
                                        </p:tgtEl>
                                        <p:attrNameLst>
                                          <p:attrName>ppt_x</p:attrName>
                                        </p:attrNameLst>
                                      </p:cBhvr>
                                    </p:anim>
                                    <p:anim from="0" to="-1.0" calcmode="lin" valueType="num">
                                      <p:cBhvr>
                                        <p:cTn id="22" dur="200" decel="50000" autoRev="1" fill="hold">
                                          <p:stCondLst>
                                            <p:cond delay="600"/>
                                          </p:stCondLst>
                                        </p:cTn>
                                        <p:tgtEl>
                                          <p:spTgt spid="3">
                                            <p:txEl>
                                              <p:pRg st="1" end="1"/>
                                            </p:txEl>
                                          </p:spTgt>
                                        </p:tgtEl>
                                        <p:attrNameLst>
                                          <p:attrName>xshear</p:attrName>
                                        </p:attrNameLst>
                                      </p:cBhvr>
                                    </p:anim>
                                    <p:animScale>
                                      <p:cBhvr>
                                        <p:cTn id="23" dur="200" decel="100000" autoRev="1" fill="hold">
                                          <p:stCondLst>
                                            <p:cond delay="600"/>
                                          </p:stCondLst>
                                        </p:cTn>
                                        <p:tgtEl>
                                          <p:spTgt spid="3">
                                            <p:txEl>
                                              <p:pRg st="1" end="1"/>
                                            </p:txEl>
                                          </p:spTgt>
                                        </p:tgtEl>
                                      </p:cBhvr>
                                      <p:from x="100000" y="100000"/>
                                      <p:to x="80000" y="100000"/>
                                    </p:animScale>
                                    <p:anim by="(#ppt_h/3+#ppt_w*0.1)" calcmode="lin" valueType="num">
                                      <p:cBhvr additive="sum">
                                        <p:cTn id="24" dur="200" decel="100000" autoRev="1" fill="hold">
                                          <p:stCondLst>
                                            <p:cond delay="600"/>
                                          </p:stCondLst>
                                        </p:cTn>
                                        <p:tgtEl>
                                          <p:spTgt spid="3">
                                            <p:txEl>
                                              <p:pRg st="1" end="1"/>
                                            </p:txEl>
                                          </p:spTgt>
                                        </p:tgtEl>
                                        <p:attrNameLst>
                                          <p:attrName>ppt_x</p:attrName>
                                        </p:attrNameLst>
                                      </p:cBhvr>
                                    </p:anim>
                                  </p:childTnLst>
                                </p:cTn>
                              </p:par>
                            </p:childTnLst>
                          </p:cTn>
                        </p:par>
                      </p:childTnLst>
                    </p:cTn>
                  </p:par>
                  <p:par>
                    <p:cTn id="25" fill="hold">
                      <p:stCondLst>
                        <p:cond delay="indefinite"/>
                      </p:stCondLst>
                      <p:childTnLst>
                        <p:par>
                          <p:cTn id="26" fill="hold">
                            <p:stCondLst>
                              <p:cond delay="0"/>
                            </p:stCondLst>
                            <p:childTnLst>
                              <p:par>
                                <p:cTn id="27" presetID="34" presetClass="entr" presetSubtype="0" fill="hold"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 from="(-#ppt_w/2)" to="(#ppt_x)" calcmode="lin" valueType="num">
                                      <p:cBhvr>
                                        <p:cTn id="29" dur="600" fill="hold">
                                          <p:stCondLst>
                                            <p:cond delay="0"/>
                                          </p:stCondLst>
                                        </p:cTn>
                                        <p:tgtEl>
                                          <p:spTgt spid="3">
                                            <p:txEl>
                                              <p:pRg st="3" end="3"/>
                                            </p:txEl>
                                          </p:spTgt>
                                        </p:tgtEl>
                                        <p:attrNameLst>
                                          <p:attrName>ppt_x</p:attrName>
                                        </p:attrNameLst>
                                      </p:cBhvr>
                                    </p:anim>
                                    <p:anim from="0" to="-1.0" calcmode="lin" valueType="num">
                                      <p:cBhvr>
                                        <p:cTn id="30" dur="200" decel="50000" autoRev="1" fill="hold">
                                          <p:stCondLst>
                                            <p:cond delay="600"/>
                                          </p:stCondLst>
                                        </p:cTn>
                                        <p:tgtEl>
                                          <p:spTgt spid="3">
                                            <p:txEl>
                                              <p:pRg st="3" end="3"/>
                                            </p:txEl>
                                          </p:spTgt>
                                        </p:tgtEl>
                                        <p:attrNameLst>
                                          <p:attrName>xshear</p:attrName>
                                        </p:attrNameLst>
                                      </p:cBhvr>
                                    </p:anim>
                                    <p:animScale>
                                      <p:cBhvr>
                                        <p:cTn id="31" dur="200" decel="100000" autoRev="1" fill="hold">
                                          <p:stCondLst>
                                            <p:cond delay="600"/>
                                          </p:stCondLst>
                                        </p:cTn>
                                        <p:tgtEl>
                                          <p:spTgt spid="3">
                                            <p:txEl>
                                              <p:pRg st="3" end="3"/>
                                            </p:txEl>
                                          </p:spTgt>
                                        </p:tgtEl>
                                      </p:cBhvr>
                                      <p:from x="100000" y="100000"/>
                                      <p:to x="80000" y="100000"/>
                                    </p:animScale>
                                    <p:anim by="(#ppt_h/3+#ppt_w*0.1)" calcmode="lin" valueType="num">
                                      <p:cBhvr additive="sum">
                                        <p:cTn id="32" dur="200" decel="100000" autoRev="1" fill="hold">
                                          <p:stCondLst>
                                            <p:cond delay="600"/>
                                          </p:stCondLst>
                                        </p:cTn>
                                        <p:tgtEl>
                                          <p:spTgt spid="3">
                                            <p:txEl>
                                              <p:pRg st="3" end="3"/>
                                            </p:txEl>
                                          </p:spTgt>
                                        </p:tgtEl>
                                        <p:attrNameLst>
                                          <p:attrName>ppt_x</p:attrName>
                                        </p:attrNameLst>
                                      </p:cBhvr>
                                    </p:anim>
                                  </p:childTnLst>
                                </p:cTn>
                              </p:par>
                            </p:childTnLst>
                          </p:cTn>
                        </p:par>
                      </p:childTnLst>
                    </p:cTn>
                  </p:par>
                  <p:par>
                    <p:cTn id="33" fill="hold">
                      <p:stCondLst>
                        <p:cond delay="indefinite"/>
                      </p:stCondLst>
                      <p:childTnLst>
                        <p:par>
                          <p:cTn id="34" fill="hold">
                            <p:stCondLst>
                              <p:cond delay="0"/>
                            </p:stCondLst>
                            <p:childTnLst>
                              <p:par>
                                <p:cTn id="35" presetID="34" presetClass="entr" presetSubtype="0" fill="hold"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from="(-#ppt_w/2)" to="(#ppt_x)" calcmode="lin" valueType="num">
                                      <p:cBhvr>
                                        <p:cTn id="37" dur="600" fill="hold">
                                          <p:stCondLst>
                                            <p:cond delay="0"/>
                                          </p:stCondLst>
                                        </p:cTn>
                                        <p:tgtEl>
                                          <p:spTgt spid="3">
                                            <p:txEl>
                                              <p:pRg st="4" end="4"/>
                                            </p:txEl>
                                          </p:spTgt>
                                        </p:tgtEl>
                                        <p:attrNameLst>
                                          <p:attrName>ppt_x</p:attrName>
                                        </p:attrNameLst>
                                      </p:cBhvr>
                                    </p:anim>
                                    <p:anim from="0" to="-1.0" calcmode="lin" valueType="num">
                                      <p:cBhvr>
                                        <p:cTn id="38" dur="200" decel="50000" autoRev="1" fill="hold">
                                          <p:stCondLst>
                                            <p:cond delay="600"/>
                                          </p:stCondLst>
                                        </p:cTn>
                                        <p:tgtEl>
                                          <p:spTgt spid="3">
                                            <p:txEl>
                                              <p:pRg st="4" end="4"/>
                                            </p:txEl>
                                          </p:spTgt>
                                        </p:tgtEl>
                                        <p:attrNameLst>
                                          <p:attrName>xshear</p:attrName>
                                        </p:attrNameLst>
                                      </p:cBhvr>
                                    </p:anim>
                                    <p:animScale>
                                      <p:cBhvr>
                                        <p:cTn id="39" dur="200" decel="100000" autoRev="1" fill="hold">
                                          <p:stCondLst>
                                            <p:cond delay="600"/>
                                          </p:stCondLst>
                                        </p:cTn>
                                        <p:tgtEl>
                                          <p:spTgt spid="3">
                                            <p:txEl>
                                              <p:pRg st="4" end="4"/>
                                            </p:txEl>
                                          </p:spTgt>
                                        </p:tgtEl>
                                      </p:cBhvr>
                                      <p:from x="100000" y="100000"/>
                                      <p:to x="80000" y="100000"/>
                                    </p:animScale>
                                    <p:anim by="(#ppt_h/3+#ppt_w*0.1)" calcmode="lin" valueType="num">
                                      <p:cBhvr additive="sum">
                                        <p:cTn id="40" dur="200" decel="100000" autoRev="1" fill="hold">
                                          <p:stCondLst>
                                            <p:cond delay="600"/>
                                          </p:stCondLst>
                                        </p:cTn>
                                        <p:tgtEl>
                                          <p:spTgt spid="3">
                                            <p:txEl>
                                              <p:pRg st="4" end="4"/>
                                            </p:txEl>
                                          </p:spTgt>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3"/>
          <p:cNvSpPr>
            <a:spLocks noChangeArrowheads="1"/>
          </p:cNvSpPr>
          <p:nvPr/>
        </p:nvSpPr>
        <p:spPr bwMode="auto">
          <a:xfrm>
            <a:off x="0" y="-161582"/>
            <a:ext cx="9144000" cy="6463308"/>
          </a:xfrm>
          <a:prstGeom prst="rect">
            <a:avLst/>
          </a:prstGeom>
          <a:ln>
            <a:headEnd/>
            <a:tailEnd/>
          </a:ln>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r" defTabSz="914400" rtl="0" eaLnBrk="1" fontAlgn="base" latinLnBrk="0" hangingPunct="1">
              <a:lnSpc>
                <a:spcPct val="150000"/>
              </a:lnSpc>
              <a:spcBef>
                <a:spcPct val="0"/>
              </a:spcBef>
              <a:spcAft>
                <a:spcPct val="0"/>
              </a:spcAft>
              <a:buClrTx/>
              <a:buSzTx/>
              <a:buFontTx/>
              <a:buNone/>
              <a:tabLst>
                <a:tab pos="654050" algn="l"/>
              </a:tabLst>
            </a:pPr>
            <a:r>
              <a:rPr kumimoji="0" lang="ar-SA" sz="2800" i="0" u="none" strike="noStrike" normalizeH="0" baseline="0" dirty="0" smtClean="0">
                <a:solidFill>
                  <a:srgbClr val="FF0000"/>
                </a:solidFill>
                <a:latin typeface="Calibri" pitchFamily="34" charset="0"/>
                <a:ea typeface="Calibri" pitchFamily="34" charset="0"/>
                <a:cs typeface="B Jadid" panose="00000700000000000000" pitchFamily="2" charset="-78"/>
              </a:rPr>
              <a:t>مرکز سرپایی</a:t>
            </a:r>
            <a:r>
              <a:rPr kumimoji="0" lang="en-US" sz="2800" i="0" u="none" strike="noStrike" normalizeH="0" baseline="0" dirty="0" smtClean="0">
                <a:solidFill>
                  <a:srgbClr val="FF0000"/>
                </a:solidFill>
                <a:latin typeface="Calibri" pitchFamily="34" charset="0"/>
                <a:ea typeface="Calibri" pitchFamily="34" charset="0"/>
                <a:cs typeface="B Jadid" panose="00000700000000000000" pitchFamily="2" charset="-78"/>
              </a:rPr>
              <a:t> MMT</a:t>
            </a:r>
            <a:r>
              <a:rPr kumimoji="0" lang="ar-SA" sz="2800" i="0" u="none" strike="noStrike" normalizeH="0" baseline="0" dirty="0" smtClean="0">
                <a:solidFill>
                  <a:srgbClr val="FF0000"/>
                </a:solidFill>
                <a:latin typeface="Calibri" pitchFamily="34" charset="0"/>
                <a:ea typeface="Calibri" pitchFamily="34" charset="0"/>
                <a:cs typeface="B Jadid" panose="00000700000000000000" pitchFamily="2" charset="-78"/>
              </a:rPr>
              <a:t>درمان نگهدارنده</a:t>
            </a:r>
            <a:r>
              <a:rPr lang="fa-IR" sz="2800" dirty="0" smtClean="0">
                <a:solidFill>
                  <a:srgbClr val="FF0000"/>
                </a:solidFill>
                <a:latin typeface="Calibri" pitchFamily="34" charset="0"/>
                <a:ea typeface="Calibri" pitchFamily="34" charset="0"/>
                <a:cs typeface="B Jadid" panose="00000700000000000000" pitchFamily="2" charset="-78"/>
              </a:rPr>
              <a:t>  </a:t>
            </a:r>
            <a:endParaRPr kumimoji="0" lang="en-US" sz="2800" i="0" u="none" strike="noStrike" normalizeH="0" baseline="0" dirty="0" smtClean="0">
              <a:solidFill>
                <a:srgbClr val="FF0000"/>
              </a:solidFill>
              <a:cs typeface="B Jadid" panose="00000700000000000000" pitchFamily="2" charset="-78"/>
            </a:endParaRPr>
          </a:p>
          <a:p>
            <a:pPr marL="0" marR="0" lvl="0" indent="0" algn="just" defTabSz="914400" rtl="1" eaLnBrk="0" fontAlgn="base" latinLnBrk="0" hangingPunct="0">
              <a:lnSpc>
                <a:spcPct val="150000"/>
              </a:lnSpc>
              <a:spcBef>
                <a:spcPct val="0"/>
              </a:spcBef>
              <a:spcAft>
                <a:spcPct val="0"/>
              </a:spcAft>
              <a:buClrTx/>
              <a:buSzTx/>
              <a:buFontTx/>
              <a:buNone/>
              <a:tabLst>
                <a:tab pos="654050" algn="l"/>
              </a:tabLst>
            </a:pPr>
            <a:r>
              <a:rPr kumimoji="0" lang="ar-SA" sz="2400" i="0" u="none" strike="noStrike" normalizeH="0" baseline="0" dirty="0" smtClean="0">
                <a:solidFill>
                  <a:schemeClr val="tx1"/>
                </a:solidFill>
                <a:latin typeface="Calibri" pitchFamily="34" charset="0"/>
                <a:ea typeface="Calibri" pitchFamily="34" charset="0"/>
                <a:cs typeface="B Titr" panose="00000700000000000000" pitchFamily="2" charset="-78"/>
              </a:rPr>
              <a:t>معتادانی که به این مراکز مراجعه می نمایند بصورت کوتاه و بلند مدت ، سرپایی دارو دریافت میکنند .</a:t>
            </a:r>
            <a:endParaRPr kumimoji="0" lang="en-US" sz="2400" i="0" u="none" strike="noStrike" normalizeH="0" baseline="0" dirty="0" smtClean="0">
              <a:solidFill>
                <a:schemeClr val="tx1"/>
              </a:solidFill>
              <a:latin typeface="Arial" pitchFamily="34" charset="0"/>
              <a:cs typeface="B Titr" panose="00000700000000000000" pitchFamily="2" charset="-78"/>
            </a:endParaRPr>
          </a:p>
          <a:p>
            <a:pPr marL="0" marR="0" lvl="0" indent="0" algn="just" defTabSz="914400" rtl="1" eaLnBrk="0" fontAlgn="base" latinLnBrk="0" hangingPunct="0">
              <a:lnSpc>
                <a:spcPct val="150000"/>
              </a:lnSpc>
              <a:spcBef>
                <a:spcPct val="0"/>
              </a:spcBef>
              <a:spcAft>
                <a:spcPct val="0"/>
              </a:spcAft>
              <a:buClrTx/>
              <a:buSzTx/>
              <a:buFontTx/>
              <a:buNone/>
              <a:tabLst>
                <a:tab pos="654050" algn="l"/>
              </a:tabLst>
            </a:pPr>
            <a:r>
              <a:rPr kumimoji="0" lang="ar-SA" sz="2400" i="0" u="none" strike="noStrike" normalizeH="0" baseline="0" dirty="0" smtClean="0">
                <a:solidFill>
                  <a:schemeClr val="tx1"/>
                </a:solidFill>
                <a:latin typeface="Calibri" pitchFamily="34" charset="0"/>
                <a:ea typeface="Calibri" pitchFamily="34" charset="0"/>
                <a:cs typeface="B Titr" panose="00000700000000000000" pitchFamily="2" charset="-78"/>
              </a:rPr>
              <a:t>تحت مشاوره پزشک ، روانشناس ، مدد کار جهت مشارکت خانواده در امر درمان تلاش می کنند .</a:t>
            </a:r>
            <a:endParaRPr kumimoji="0" lang="en-US" sz="2400" i="0" u="none" strike="noStrike" normalizeH="0" baseline="0" dirty="0" smtClean="0">
              <a:solidFill>
                <a:schemeClr val="tx1"/>
              </a:solidFill>
              <a:latin typeface="Arial" pitchFamily="34" charset="0"/>
              <a:cs typeface="B Titr" panose="00000700000000000000" pitchFamily="2" charset="-78"/>
            </a:endParaRPr>
          </a:p>
          <a:p>
            <a:pPr marL="0" marR="0" lvl="0" indent="0" algn="just" defTabSz="914400" rtl="1" eaLnBrk="0" fontAlgn="base" latinLnBrk="0" hangingPunct="0">
              <a:lnSpc>
                <a:spcPct val="150000"/>
              </a:lnSpc>
              <a:spcBef>
                <a:spcPct val="0"/>
              </a:spcBef>
              <a:spcAft>
                <a:spcPct val="0"/>
              </a:spcAft>
              <a:buClrTx/>
              <a:buSzTx/>
              <a:buFontTx/>
              <a:buNone/>
              <a:tabLst>
                <a:tab pos="654050" algn="l"/>
              </a:tabLst>
            </a:pPr>
            <a:r>
              <a:rPr lang="en-US" sz="3200" dirty="0">
                <a:solidFill>
                  <a:srgbClr val="FF0000"/>
                </a:solidFill>
                <a:latin typeface="Calibri" pitchFamily="34" charset="0"/>
                <a:ea typeface="Calibri" pitchFamily="34" charset="0"/>
                <a:cs typeface="B Jadid" panose="00000700000000000000" pitchFamily="2" charset="-78"/>
              </a:rPr>
              <a:t>MMT</a:t>
            </a:r>
            <a:r>
              <a:rPr lang="ar-SA" sz="3200" dirty="0">
                <a:solidFill>
                  <a:srgbClr val="FF0000"/>
                </a:solidFill>
                <a:latin typeface="Calibri" pitchFamily="34" charset="0"/>
                <a:ea typeface="Calibri" pitchFamily="34" charset="0"/>
                <a:cs typeface="B Jadid" panose="00000700000000000000" pitchFamily="2" charset="-78"/>
              </a:rPr>
              <a:t> </a:t>
            </a:r>
            <a:r>
              <a:rPr lang="ar-SA" sz="2400" dirty="0">
                <a:solidFill>
                  <a:schemeClr val="tx1"/>
                </a:solidFill>
                <a:latin typeface="Calibri" pitchFamily="34" charset="0"/>
                <a:ea typeface="Calibri" pitchFamily="34" charset="0"/>
                <a:cs typeface="B Titr" panose="00000700000000000000" pitchFamily="2" charset="-78"/>
              </a:rPr>
              <a:t> روشی است که از داروی متادون جهت جایگزین مواد مخدر افیونی و کدئین استفاده می شود .</a:t>
            </a:r>
            <a:endParaRPr lang="en-US" sz="2400" dirty="0">
              <a:solidFill>
                <a:schemeClr val="tx1"/>
              </a:solidFill>
              <a:latin typeface="Calibri" pitchFamily="34" charset="0"/>
              <a:ea typeface="Calibri" pitchFamily="34" charset="0"/>
              <a:cs typeface="B Titr" panose="00000700000000000000" pitchFamily="2" charset="-78"/>
            </a:endParaRPr>
          </a:p>
          <a:p>
            <a:pPr marL="0" marR="0" lvl="0" indent="0" algn="just" defTabSz="914400" rtl="1" eaLnBrk="0" fontAlgn="base" latinLnBrk="0" hangingPunct="0">
              <a:lnSpc>
                <a:spcPct val="150000"/>
              </a:lnSpc>
              <a:spcBef>
                <a:spcPct val="0"/>
              </a:spcBef>
              <a:spcAft>
                <a:spcPct val="0"/>
              </a:spcAft>
              <a:buClrTx/>
              <a:buSzTx/>
              <a:buFontTx/>
              <a:buNone/>
              <a:tabLst>
                <a:tab pos="654050" algn="l"/>
              </a:tabLst>
            </a:pPr>
            <a:r>
              <a:rPr lang="ar-SA" sz="2400" dirty="0">
                <a:solidFill>
                  <a:schemeClr val="tx1"/>
                </a:solidFill>
                <a:latin typeface="Calibri" pitchFamily="34" charset="0"/>
                <a:ea typeface="Calibri" pitchFamily="34" charset="0"/>
                <a:cs typeface="B Titr" panose="00000700000000000000" pitchFamily="2" charset="-78"/>
              </a:rPr>
              <a:t>میزان داروی مصرفی بر اساس</a:t>
            </a:r>
            <a:r>
              <a:rPr lang="fa-IR" sz="2400" dirty="0">
                <a:solidFill>
                  <a:schemeClr val="tx1"/>
                </a:solidFill>
                <a:latin typeface="Calibri" pitchFamily="34" charset="0"/>
                <a:ea typeface="Calibri" pitchFamily="34" charset="0"/>
                <a:cs typeface="B Titr" panose="00000700000000000000" pitchFamily="2" charset="-78"/>
              </a:rPr>
              <a:t> </a:t>
            </a:r>
            <a:r>
              <a:rPr lang="ar-SA" sz="2400" dirty="0">
                <a:solidFill>
                  <a:schemeClr val="tx1"/>
                </a:solidFill>
                <a:latin typeface="Calibri" pitchFamily="34" charset="0"/>
                <a:ea typeface="Calibri" pitchFamily="34" charset="0"/>
                <a:cs typeface="B Titr" panose="00000700000000000000" pitchFamily="2" charset="-78"/>
              </a:rPr>
              <a:t>(میزان و زمان مصرف، شرایط فیزیکی،</a:t>
            </a:r>
            <a:r>
              <a:rPr lang="fa-IR" sz="2400" dirty="0">
                <a:solidFill>
                  <a:schemeClr val="tx1"/>
                </a:solidFill>
                <a:latin typeface="Calibri" pitchFamily="34" charset="0"/>
                <a:ea typeface="Calibri" pitchFamily="34" charset="0"/>
                <a:cs typeface="B Titr" panose="00000700000000000000" pitchFamily="2" charset="-78"/>
              </a:rPr>
              <a:t> </a:t>
            </a:r>
            <a:r>
              <a:rPr lang="ar-SA" sz="2400" dirty="0">
                <a:solidFill>
                  <a:schemeClr val="tx1"/>
                </a:solidFill>
                <a:latin typeface="Calibri" pitchFamily="34" charset="0"/>
                <a:ea typeface="Calibri" pitchFamily="34" charset="0"/>
                <a:cs typeface="B Titr" panose="00000700000000000000" pitchFamily="2" charset="-78"/>
              </a:rPr>
              <a:t>روانی و اجتماعی )</a:t>
            </a:r>
            <a:r>
              <a:rPr lang="fa-IR" sz="2400" dirty="0">
                <a:solidFill>
                  <a:schemeClr val="tx1"/>
                </a:solidFill>
                <a:latin typeface="Calibri" pitchFamily="34" charset="0"/>
                <a:ea typeface="Calibri" pitchFamily="34" charset="0"/>
                <a:cs typeface="B Titr" panose="00000700000000000000" pitchFamily="2" charset="-78"/>
              </a:rPr>
              <a:t> </a:t>
            </a:r>
            <a:r>
              <a:rPr lang="ar-SA" sz="2400" dirty="0">
                <a:solidFill>
                  <a:schemeClr val="tx1"/>
                </a:solidFill>
                <a:latin typeface="Calibri" pitchFamily="34" charset="0"/>
                <a:ea typeface="Calibri" pitchFamily="34" charset="0"/>
                <a:cs typeface="B Titr" panose="00000700000000000000" pitchFamily="2" charset="-78"/>
              </a:rPr>
              <a:t>متغییر می باشد .</a:t>
            </a:r>
            <a:endParaRPr lang="en-US" sz="2400" dirty="0">
              <a:solidFill>
                <a:schemeClr val="tx1"/>
              </a:solidFill>
              <a:latin typeface="Calibri" pitchFamily="34" charset="0"/>
              <a:ea typeface="Calibri" pitchFamily="34" charset="0"/>
              <a:cs typeface="B Titr" panose="00000700000000000000" pitchFamily="2" charset="-78"/>
            </a:endParaRPr>
          </a:p>
          <a:p>
            <a:pPr marL="0" marR="0" lvl="0" indent="0" algn="just" defTabSz="914400" rtl="1" eaLnBrk="0" fontAlgn="base" latinLnBrk="0" hangingPunct="0">
              <a:lnSpc>
                <a:spcPct val="150000"/>
              </a:lnSpc>
              <a:spcBef>
                <a:spcPct val="0"/>
              </a:spcBef>
              <a:spcAft>
                <a:spcPct val="0"/>
              </a:spcAft>
              <a:buClrTx/>
              <a:buSzTx/>
              <a:buFontTx/>
              <a:buNone/>
              <a:tabLst>
                <a:tab pos="654050" algn="l"/>
              </a:tabLst>
            </a:pPr>
            <a:r>
              <a:rPr lang="ar-SA" sz="2400" dirty="0">
                <a:solidFill>
                  <a:schemeClr val="tx1"/>
                </a:solidFill>
                <a:latin typeface="Calibri" pitchFamily="34" charset="0"/>
                <a:ea typeface="Calibri" pitchFamily="34" charset="0"/>
                <a:cs typeface="B Titr" panose="00000700000000000000" pitchFamily="2" charset="-78"/>
              </a:rPr>
              <a:t>در این روش از میزان متادون بیشتری استفاده می شود طوری که بیمار دچار علائم خماری و وسوسه نشود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15363"/>
                                        </p:tgtEl>
                                        <p:attrNameLst>
                                          <p:attrName>style.visibility</p:attrName>
                                        </p:attrNameLst>
                                      </p:cBhvr>
                                      <p:to>
                                        <p:strVal val="visible"/>
                                      </p:to>
                                    </p:set>
                                    <p:animEffect transition="in" filter="diamond(in)">
                                      <p:cBhvr>
                                        <p:cTn id="7" dur="2000"/>
                                        <p:tgtEl>
                                          <p:spTgt spid="153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noChangeArrowheads="1"/>
          </p:cNvSpPr>
          <p:nvPr/>
        </p:nvSpPr>
        <p:spPr bwMode="auto">
          <a:xfrm>
            <a:off x="611560" y="764704"/>
            <a:ext cx="8215338" cy="5586145"/>
          </a:xfrm>
          <a:prstGeom prst="rect">
            <a:avLst/>
          </a:prstGeom>
          <a:ln>
            <a:headEnd/>
            <a:tailEnd/>
          </a:ln>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50000"/>
              </a:lnSpc>
              <a:spcBef>
                <a:spcPct val="0"/>
              </a:spcBef>
              <a:spcAft>
                <a:spcPct val="0"/>
              </a:spcAft>
              <a:buClrTx/>
              <a:buSzTx/>
              <a:buFontTx/>
              <a:buNone/>
              <a:tabLst>
                <a:tab pos="384175" algn="l"/>
              </a:tabLst>
            </a:pPr>
            <a:r>
              <a:rPr kumimoji="0" lang="ar-SA" sz="2400" i="0" u="none" strike="noStrike" normalizeH="0" baseline="0" dirty="0" smtClean="0">
                <a:solidFill>
                  <a:srgbClr val="FF0000"/>
                </a:solidFill>
                <a:latin typeface="Calibri" pitchFamily="34" charset="0"/>
                <a:ea typeface="Calibri" pitchFamily="34" charset="0"/>
                <a:cs typeface="B Jadid" panose="00000700000000000000" pitchFamily="2" charset="-78"/>
              </a:rPr>
              <a:t>مراکز </a:t>
            </a:r>
            <a:r>
              <a:rPr kumimoji="0" lang="en-US" sz="2400" i="0" u="none" strike="noStrike" normalizeH="0" baseline="0" dirty="0" smtClean="0">
                <a:solidFill>
                  <a:srgbClr val="FF0000"/>
                </a:solidFill>
                <a:latin typeface="Calibri" pitchFamily="34" charset="0"/>
                <a:ea typeface="Calibri" pitchFamily="34" charset="0"/>
                <a:cs typeface="B Jadid" panose="00000700000000000000" pitchFamily="2" charset="-78"/>
              </a:rPr>
              <a:t>DIC</a:t>
            </a:r>
            <a:endParaRPr kumimoji="0" lang="en-US" sz="2400" i="0" u="none" strike="noStrike" normalizeH="0" baseline="0" dirty="0" smtClean="0">
              <a:solidFill>
                <a:srgbClr val="FF0000"/>
              </a:solidFill>
              <a:cs typeface="B Jadid" panose="00000700000000000000" pitchFamily="2" charset="-78"/>
            </a:endParaRPr>
          </a:p>
          <a:p>
            <a:pPr marL="0" marR="0" lvl="0" indent="0" algn="just" defTabSz="914400" rtl="1" eaLnBrk="0" fontAlgn="base" latinLnBrk="0" hangingPunct="0">
              <a:lnSpc>
                <a:spcPct val="150000"/>
              </a:lnSpc>
              <a:spcBef>
                <a:spcPct val="0"/>
              </a:spcBef>
              <a:spcAft>
                <a:spcPct val="0"/>
              </a:spcAft>
              <a:buClrTx/>
              <a:buSzTx/>
              <a:buFontTx/>
              <a:buNone/>
              <a:tabLst>
                <a:tab pos="384175" algn="l"/>
              </a:tabLst>
            </a:pPr>
            <a:r>
              <a:rPr kumimoji="0" lang="ar-SA" sz="2400" i="0" u="none" strike="noStrike" normalizeH="0" baseline="0" dirty="0" smtClean="0">
                <a:latin typeface="Calibri" pitchFamily="34" charset="0"/>
                <a:ea typeface="Calibri" pitchFamily="34" charset="0"/>
                <a:cs typeface="B Titr" panose="00000700000000000000" pitchFamily="2" charset="-78"/>
              </a:rPr>
              <a:t>هدف از ایجاد این مراکز کاهش آسیب های اجتماعی حاصل از مواد مخدرمی باشد .</a:t>
            </a:r>
            <a:endParaRPr kumimoji="0" lang="en-US" sz="2400" i="0" u="none" strike="noStrike" normalizeH="0" baseline="0" dirty="0" smtClean="0">
              <a:cs typeface="B Titr" panose="00000700000000000000" pitchFamily="2" charset="-78"/>
            </a:endParaRPr>
          </a:p>
          <a:p>
            <a:pPr marL="0" marR="0" lvl="0" indent="0" algn="just" defTabSz="914400" rtl="1" eaLnBrk="0" fontAlgn="base" latinLnBrk="0" hangingPunct="0">
              <a:lnSpc>
                <a:spcPct val="150000"/>
              </a:lnSpc>
              <a:spcBef>
                <a:spcPct val="0"/>
              </a:spcBef>
              <a:spcAft>
                <a:spcPct val="0"/>
              </a:spcAft>
              <a:buClrTx/>
              <a:buSzTx/>
              <a:buFontTx/>
              <a:buNone/>
              <a:tabLst>
                <a:tab pos="384175" algn="l"/>
              </a:tabLst>
            </a:pPr>
            <a:r>
              <a:rPr kumimoji="0" lang="ar-SA" sz="2400" i="0" u="none" strike="noStrike" normalizeH="0" baseline="0" dirty="0" smtClean="0">
                <a:latin typeface="Calibri" pitchFamily="34" charset="0"/>
                <a:ea typeface="Calibri" pitchFamily="34" charset="0"/>
                <a:cs typeface="B Titr" panose="00000700000000000000" pitchFamily="2" charset="-78"/>
              </a:rPr>
              <a:t>از جمله فعالیتهای این مرکز ( جمع آوری معتادان ،یک وعده غذا</a:t>
            </a:r>
            <a:r>
              <a:rPr kumimoji="0" lang="fa-IR" sz="2400" i="0" u="none" strike="noStrike" normalizeH="0" baseline="0" dirty="0" smtClean="0">
                <a:latin typeface="Calibri" pitchFamily="34" charset="0"/>
                <a:ea typeface="Calibri" pitchFamily="34" charset="0"/>
                <a:cs typeface="B Titr" panose="00000700000000000000" pitchFamily="2" charset="-78"/>
              </a:rPr>
              <a:t>ی</a:t>
            </a:r>
            <a:r>
              <a:rPr kumimoji="0" lang="ar-SA" sz="2400" i="0" u="none" strike="noStrike" normalizeH="0" baseline="0" dirty="0" smtClean="0">
                <a:latin typeface="Calibri" pitchFamily="34" charset="0"/>
                <a:ea typeface="Calibri" pitchFamily="34" charset="0"/>
                <a:cs typeface="B Titr" panose="00000700000000000000" pitchFamily="2" charset="-78"/>
              </a:rPr>
              <a:t> گرم، وسایل مصرف ) می باشد .</a:t>
            </a:r>
            <a:endParaRPr kumimoji="0" lang="en-US" sz="2400" i="0" u="none" strike="noStrike" normalizeH="0" baseline="0" dirty="0" smtClean="0">
              <a:cs typeface="B Titr" panose="00000700000000000000" pitchFamily="2" charset="-78"/>
            </a:endParaRPr>
          </a:p>
          <a:p>
            <a:pPr marL="0" marR="0" lvl="0" indent="0" algn="just" defTabSz="914400" rtl="1" eaLnBrk="0" fontAlgn="base" latinLnBrk="0" hangingPunct="0">
              <a:lnSpc>
                <a:spcPct val="150000"/>
              </a:lnSpc>
              <a:spcBef>
                <a:spcPct val="0"/>
              </a:spcBef>
              <a:spcAft>
                <a:spcPct val="0"/>
              </a:spcAft>
              <a:buClrTx/>
              <a:buSzTx/>
              <a:buFontTx/>
              <a:buNone/>
              <a:tabLst>
                <a:tab pos="384175" algn="l"/>
              </a:tabLst>
            </a:pPr>
            <a:r>
              <a:rPr kumimoji="0" lang="ar-SA" sz="2400" i="0" u="none" strike="noStrike" normalizeH="0" baseline="0" dirty="0" smtClean="0">
                <a:latin typeface="Calibri" pitchFamily="34" charset="0"/>
                <a:ea typeface="Calibri" pitchFamily="34" charset="0"/>
                <a:cs typeface="B Titr" panose="00000700000000000000" pitchFamily="2" charset="-78"/>
              </a:rPr>
              <a:t>مراجعه معتادان به این مرکز برای قطع مصرف نمی باشد و فقط برای مصرف کم خطر به اینگونه مراکز مراجعه  می کنند</a:t>
            </a:r>
            <a:endParaRPr kumimoji="0" lang="en-US" sz="2400" i="0" u="none" strike="noStrike" normalizeH="0" baseline="0" dirty="0" smtClean="0">
              <a:cs typeface="B Titr" panose="00000700000000000000" pitchFamily="2" charset="-78"/>
            </a:endParaRPr>
          </a:p>
          <a:p>
            <a:pPr marL="0" marR="0" lvl="0" indent="0" algn="just" defTabSz="914400" rtl="1" eaLnBrk="0" fontAlgn="base" latinLnBrk="0" hangingPunct="0">
              <a:lnSpc>
                <a:spcPct val="150000"/>
              </a:lnSpc>
              <a:spcBef>
                <a:spcPct val="0"/>
              </a:spcBef>
              <a:spcAft>
                <a:spcPct val="0"/>
              </a:spcAft>
              <a:buClrTx/>
              <a:buSzTx/>
              <a:buFontTx/>
              <a:buNone/>
              <a:tabLst>
                <a:tab pos="384175" algn="l"/>
              </a:tabLst>
            </a:pPr>
            <a:r>
              <a:rPr kumimoji="0" lang="ar-SA" sz="2400" i="0" u="none" strike="noStrike" normalizeH="0" baseline="0" dirty="0" smtClean="0">
                <a:latin typeface="Calibri" pitchFamily="34" charset="0"/>
                <a:ea typeface="Calibri" pitchFamily="34" charset="0"/>
                <a:cs typeface="B Titr" panose="00000700000000000000" pitchFamily="2" charset="-78"/>
              </a:rPr>
              <a:t>افرادی از سوی این مراکز به محلها و یا مناطق مراجعه کرده و لوازمات لازم جهت پیشگیری از آسیبهای اجتماعی را در دسترس معتادان خیابانی قرار می دهند .</a:t>
            </a:r>
            <a:endParaRPr kumimoji="0" lang="ar-SA" sz="2400" i="0" u="none" strike="noStrike" normalizeH="0" baseline="0" dirty="0" smtClean="0">
              <a:cs typeface="B Titr" panose="00000700000000000000"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4337"/>
                                        </p:tgtEl>
                                        <p:attrNameLst>
                                          <p:attrName>style.visibility</p:attrName>
                                        </p:attrNameLst>
                                      </p:cBhvr>
                                      <p:to>
                                        <p:strVal val="visible"/>
                                      </p:to>
                                    </p:set>
                                    <p:animEffect transition="in" filter="dissolve">
                                      <p:cBhvr>
                                        <p:cTn id="7" dur="500"/>
                                        <p:tgtEl>
                                          <p:spTgt spid="143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7"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TIMING" val="|10.8"/>
</p:tagLst>
</file>

<file path=ppt/tags/tag2.xml><?xml version="1.0" encoding="utf-8"?>
<p:tagLst xmlns:a="http://schemas.openxmlformats.org/drawingml/2006/main" xmlns:r="http://schemas.openxmlformats.org/officeDocument/2006/relationships" xmlns:p="http://schemas.openxmlformats.org/presentationml/2006/main">
  <p:tag name="POWER3D TRANSITION" val="HyperSlides.p3d 0"/>
  <p:tag name="POWER3D OPTIONS" val="Medium "/>
  <p:tag name="POWER3D SOUND" val="Hyper Slides"/>
</p:tagLst>
</file>

<file path=ppt/tags/tag3.xml><?xml version="1.0" encoding="utf-8"?>
<p:tagLst xmlns:a="http://schemas.openxmlformats.org/drawingml/2006/main" xmlns:r="http://schemas.openxmlformats.org/officeDocument/2006/relationships" xmlns:p="http://schemas.openxmlformats.org/presentationml/2006/main">
  <p:tag name="POWER3D TRANSITION" val="TurnImageTurn.p3d 0"/>
  <p:tag name="POWER3D OPTIONS" val="Medium "/>
  <p:tag name="POWER3D IMAGE0" val="C:\Program Files\PowerPlugs\Transitions\csa_sul_catar - Copy.jpg"/>
  <p:tag name="POWER3D SOUND" val="Turn Image Turn"/>
</p:tagLst>
</file>

<file path=ppt/tags/tag4.xml><?xml version="1.0" encoding="utf-8"?>
<p:tagLst xmlns:a="http://schemas.openxmlformats.org/drawingml/2006/main" xmlns:r="http://schemas.openxmlformats.org/officeDocument/2006/relationships" xmlns:p="http://schemas.openxmlformats.org/presentationml/2006/main">
  <p:tag name="POWER3D TRANSITION" val="TurnImageTurn.p3d 0"/>
  <p:tag name="POWER3D OPTIONS" val="Medium "/>
  <p:tag name="POWER3D IMAGE0" val="C:\Program Files\PowerPlugs\Transitions\csa_sul_catar - Copy.jpg"/>
  <p:tag name="POWER3D SOUND" val="Turn Image Turn"/>
</p:tagLst>
</file>

<file path=ppt/theme/theme1.xml><?xml version="1.0" encoding="utf-8"?>
<a:theme xmlns:a="http://schemas.openxmlformats.org/drawingml/2006/main" name="Default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Default Theme</Template>
  <TotalTime>166</TotalTime>
  <Words>1455</Words>
  <Application>Microsoft Office PowerPoint</Application>
  <PresentationFormat>On-screen Show (4:3)</PresentationFormat>
  <Paragraphs>63</Paragraphs>
  <Slides>13</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13</vt:i4>
      </vt:variant>
    </vt:vector>
  </HeadingPairs>
  <TitlesOfParts>
    <vt:vector size="22" baseType="lpstr">
      <vt:lpstr>AGA Islamic Phrases</vt:lpstr>
      <vt:lpstr>Arial</vt:lpstr>
      <vt:lpstr>B Jadid</vt:lpstr>
      <vt:lpstr>B Nazanin</vt:lpstr>
      <vt:lpstr>B Titr</vt:lpstr>
      <vt:lpstr>B Zar</vt:lpstr>
      <vt:lpstr>Calibri</vt:lpstr>
      <vt:lpstr>Wingdings 2</vt:lpstr>
      <vt:lpstr>Default Theme</vt:lpstr>
      <vt:lpstr>PowerPoint Presentation</vt:lpstr>
      <vt:lpstr>PowerPoint Presentation</vt:lpstr>
      <vt:lpstr>PowerPoint Presentation</vt:lpstr>
      <vt:lpstr>PowerPoint Presentation</vt:lpstr>
      <vt:lpstr>مراکز و بخشهای اعصاب و روان</vt:lpstr>
      <vt:lpstr>مراکز مشاوره رفتاری</vt:lpstr>
      <vt:lpstr> مراکز درمانی ماتریس (چند جانبه ): </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MRT www.Win2Farsi.com</cp:lastModifiedBy>
  <cp:revision>21</cp:revision>
  <dcterms:created xsi:type="dcterms:W3CDTF">2011-03-29T13:28:46Z</dcterms:created>
  <dcterms:modified xsi:type="dcterms:W3CDTF">2019-07-08T13:07:12Z</dcterms:modified>
</cp:coreProperties>
</file>